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Fira Sans" panose="020B0503050000020004" pitchFamily="34" charset="0"/>
      <p:regular r:id="rId17"/>
    </p:embeddedFont>
    <p:embeddedFont>
      <p:font typeface="Inconsolata Bold" pitchFamily="1" charset="0"/>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7" d="100"/>
          <a:sy n="87" d="100"/>
        </p:scale>
        <p:origin x="81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44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education.github.com/git-cheat-sheet-education.pdf"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hyperlink" Target="https://docs.github.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hyperlink" Target="https://git-scm.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Introduction to Git &amp; GitHub: Version Control Made Simple</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Welcome to the essential guide to Git and GitHub, the cornerstones of modern software development. This presentation will demystify version control, empowering you to manage your code effectively and collaborate seamlessly with others.</a:t>
            </a:r>
            <a:endParaRPr lang="en-US" sz="1750" dirty="0"/>
          </a:p>
        </p:txBody>
      </p:sp>
      <p:pic>
        <p:nvPicPr>
          <p:cNvPr id="8" name="Picture 7">
            <a:extLst>
              <a:ext uri="{FF2B5EF4-FFF2-40B4-BE49-F238E27FC236}">
                <a16:creationId xmlns:a16="http://schemas.microsoft.com/office/drawing/2014/main" id="{84318C72-4095-66DE-70A6-DDE0BE323204}"/>
              </a:ext>
            </a:extLst>
          </p:cNvPr>
          <p:cNvPicPr>
            <a:picLocks noChangeAspect="1"/>
          </p:cNvPicPr>
          <p:nvPr/>
        </p:nvPicPr>
        <p:blipFill>
          <a:blip r:embed="rId4"/>
          <a:stretch>
            <a:fillRect/>
          </a:stretch>
        </p:blipFill>
        <p:spPr>
          <a:xfrm>
            <a:off x="12854158" y="7799230"/>
            <a:ext cx="1657581" cy="4303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1638" y="566976"/>
            <a:ext cx="11597045" cy="644366"/>
          </a:xfrm>
          <a:prstGeom prst="rect">
            <a:avLst/>
          </a:prstGeom>
          <a:noFill/>
          <a:ln/>
        </p:spPr>
        <p:txBody>
          <a:bodyPr wrap="none" lIns="0" tIns="0" rIns="0" bIns="0" rtlCol="0" anchor="t"/>
          <a:lstStyle/>
          <a:p>
            <a:pPr marL="0" indent="0" algn="l">
              <a:lnSpc>
                <a:spcPts val="5050"/>
              </a:lnSpc>
              <a:buNone/>
            </a:pPr>
            <a:r>
              <a:rPr lang="en-US" sz="4050" b="1" dirty="0">
                <a:solidFill>
                  <a:srgbClr val="F94CAF"/>
                </a:solidFill>
                <a:latin typeface="Inconsolata Bold" pitchFamily="34" charset="0"/>
                <a:ea typeface="Inconsolata Bold" pitchFamily="34" charset="-122"/>
                <a:cs typeface="Inconsolata Bold" pitchFamily="34" charset="-120"/>
              </a:rPr>
              <a:t>Summary &amp; Next Steps: Embrace Version Control</a:t>
            </a:r>
            <a:endParaRPr lang="en-US" sz="4050" dirty="0"/>
          </a:p>
        </p:txBody>
      </p:sp>
      <p:sp>
        <p:nvSpPr>
          <p:cNvPr id="3" name="Text 1"/>
          <p:cNvSpPr/>
          <p:nvPr/>
        </p:nvSpPr>
        <p:spPr>
          <a:xfrm>
            <a:off x="721638" y="1706047"/>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AD1E6"/>
                </a:solidFill>
                <a:latin typeface="Fira Sans" pitchFamily="34" charset="0"/>
                <a:ea typeface="Fira Sans" pitchFamily="34" charset="-122"/>
                <a:cs typeface="Fira Sans" pitchFamily="34" charset="-120"/>
              </a:rPr>
              <a:t>Git</a:t>
            </a:r>
            <a:r>
              <a:rPr lang="en-US" sz="1600" dirty="0">
                <a:solidFill>
                  <a:srgbClr val="DAD1E6"/>
                </a:solidFill>
                <a:latin typeface="Fira Sans" pitchFamily="34" charset="0"/>
                <a:ea typeface="Fira Sans" pitchFamily="34" charset="-122"/>
                <a:cs typeface="Fira Sans" pitchFamily="34" charset="-120"/>
              </a:rPr>
              <a:t> locally tracks your project history, providing robust version control.</a:t>
            </a:r>
            <a:endParaRPr lang="en-US" sz="1600" dirty="0"/>
          </a:p>
        </p:txBody>
      </p:sp>
      <p:sp>
        <p:nvSpPr>
          <p:cNvPr id="4" name="Text 2"/>
          <p:cNvSpPr/>
          <p:nvPr/>
        </p:nvSpPr>
        <p:spPr>
          <a:xfrm>
            <a:off x="721638" y="243804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AD1E6"/>
                </a:solidFill>
                <a:latin typeface="Fira Sans" pitchFamily="34" charset="0"/>
                <a:ea typeface="Fira Sans" pitchFamily="34" charset="-122"/>
                <a:cs typeface="Fira Sans" pitchFamily="34" charset="-120"/>
              </a:rPr>
              <a:t>GitHub</a:t>
            </a:r>
            <a:r>
              <a:rPr lang="en-US" sz="1600" dirty="0">
                <a:solidFill>
                  <a:srgbClr val="DAD1E6"/>
                </a:solidFill>
                <a:latin typeface="Fira Sans" pitchFamily="34" charset="0"/>
                <a:ea typeface="Fira Sans" pitchFamily="34" charset="-122"/>
                <a:cs typeface="Fira Sans" pitchFamily="34" charset="-120"/>
              </a:rPr>
              <a:t> hosts your repositories online, enabling seamless collaboration and project management.</a:t>
            </a:r>
            <a:endParaRPr lang="en-US" sz="1600" dirty="0"/>
          </a:p>
        </p:txBody>
      </p:sp>
      <p:sp>
        <p:nvSpPr>
          <p:cNvPr id="5" name="Text 3"/>
          <p:cNvSpPr/>
          <p:nvPr/>
        </p:nvSpPr>
        <p:spPr>
          <a:xfrm>
            <a:off x="721638" y="3170039"/>
            <a:ext cx="6342102" cy="69032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DAD1E6"/>
                </a:solidFill>
                <a:latin typeface="Fira Sans" pitchFamily="34" charset="0"/>
                <a:ea typeface="Fira Sans" pitchFamily="34" charset="-122"/>
                <a:cs typeface="Fira Sans" pitchFamily="34" charset="-120"/>
              </a:rPr>
              <a:t>Master core commands: </a:t>
            </a:r>
            <a:r>
              <a:rPr lang="en-US" sz="1600" dirty="0">
                <a:solidFill>
                  <a:srgbClr val="DAD1E6"/>
                </a:solidFill>
                <a:highlight>
                  <a:srgbClr val="31233E"/>
                </a:highlight>
                <a:latin typeface="Consolas" pitchFamily="34" charset="0"/>
                <a:ea typeface="Consolas" pitchFamily="34" charset="-122"/>
                <a:cs typeface="Consolas" pitchFamily="34" charset="-120"/>
              </a:rPr>
              <a:t>init</a:t>
            </a:r>
            <a:r>
              <a:rPr lang="en-US" sz="1600" dirty="0">
                <a:solidFill>
                  <a:srgbClr val="DAD1E6"/>
                </a:solidFill>
                <a:latin typeface="Fira Sans" pitchFamily="34" charset="0"/>
                <a:ea typeface="Fira Sans" pitchFamily="34" charset="-122"/>
                <a:cs typeface="Fira Sans" pitchFamily="34" charset="-120"/>
              </a:rPr>
              <a:t>, </a:t>
            </a:r>
            <a:r>
              <a:rPr lang="en-US" sz="1600" dirty="0">
                <a:solidFill>
                  <a:srgbClr val="DAD1E6"/>
                </a:solidFill>
                <a:highlight>
                  <a:srgbClr val="31233E"/>
                </a:highlight>
                <a:latin typeface="Consolas" pitchFamily="34" charset="0"/>
                <a:ea typeface="Consolas" pitchFamily="34" charset="-122"/>
                <a:cs typeface="Consolas" pitchFamily="34" charset="-120"/>
              </a:rPr>
              <a:t>add</a:t>
            </a:r>
            <a:r>
              <a:rPr lang="en-US" sz="1600" dirty="0">
                <a:solidFill>
                  <a:srgbClr val="DAD1E6"/>
                </a:solidFill>
                <a:latin typeface="Fira Sans" pitchFamily="34" charset="0"/>
                <a:ea typeface="Fira Sans" pitchFamily="34" charset="-122"/>
                <a:cs typeface="Fira Sans" pitchFamily="34" charset="-120"/>
              </a:rPr>
              <a:t>, </a:t>
            </a:r>
            <a:r>
              <a:rPr lang="en-US" sz="1600" dirty="0">
                <a:solidFill>
                  <a:srgbClr val="DAD1E6"/>
                </a:solidFill>
                <a:highlight>
                  <a:srgbClr val="31233E"/>
                </a:highlight>
                <a:latin typeface="Consolas" pitchFamily="34" charset="0"/>
                <a:ea typeface="Consolas" pitchFamily="34" charset="-122"/>
                <a:cs typeface="Consolas" pitchFamily="34" charset="-120"/>
              </a:rPr>
              <a:t>commit</a:t>
            </a:r>
            <a:r>
              <a:rPr lang="en-US" sz="1600" dirty="0">
                <a:solidFill>
                  <a:srgbClr val="DAD1E6"/>
                </a:solidFill>
                <a:latin typeface="Fira Sans" pitchFamily="34" charset="0"/>
                <a:ea typeface="Fira Sans" pitchFamily="34" charset="-122"/>
                <a:cs typeface="Fira Sans" pitchFamily="34" charset="-120"/>
              </a:rPr>
              <a:t>, </a:t>
            </a:r>
            <a:r>
              <a:rPr lang="en-US" sz="1600" dirty="0">
                <a:solidFill>
                  <a:srgbClr val="DAD1E6"/>
                </a:solidFill>
                <a:highlight>
                  <a:srgbClr val="31233E"/>
                </a:highlight>
                <a:latin typeface="Consolas" pitchFamily="34" charset="0"/>
                <a:ea typeface="Consolas" pitchFamily="34" charset="-122"/>
                <a:cs typeface="Consolas" pitchFamily="34" charset="-120"/>
              </a:rPr>
              <a:t>branch</a:t>
            </a:r>
            <a:r>
              <a:rPr lang="en-US" sz="1600" dirty="0">
                <a:solidFill>
                  <a:srgbClr val="DAD1E6"/>
                </a:solidFill>
                <a:latin typeface="Fira Sans" pitchFamily="34" charset="0"/>
                <a:ea typeface="Fira Sans" pitchFamily="34" charset="-122"/>
                <a:cs typeface="Fira Sans" pitchFamily="34" charset="-120"/>
              </a:rPr>
              <a:t>, </a:t>
            </a:r>
            <a:r>
              <a:rPr lang="en-US" sz="1600" dirty="0">
                <a:solidFill>
                  <a:srgbClr val="DAD1E6"/>
                </a:solidFill>
                <a:highlight>
                  <a:srgbClr val="31233E"/>
                </a:highlight>
                <a:latin typeface="Consolas" pitchFamily="34" charset="0"/>
                <a:ea typeface="Consolas" pitchFamily="34" charset="-122"/>
                <a:cs typeface="Consolas" pitchFamily="34" charset="-120"/>
              </a:rPr>
              <a:t>merge</a:t>
            </a:r>
            <a:r>
              <a:rPr lang="en-US" sz="1600" dirty="0">
                <a:solidFill>
                  <a:srgbClr val="DAD1E6"/>
                </a:solidFill>
                <a:latin typeface="Fira Sans" pitchFamily="34" charset="0"/>
                <a:ea typeface="Fira Sans" pitchFamily="34" charset="-122"/>
                <a:cs typeface="Fira Sans" pitchFamily="34" charset="-120"/>
              </a:rPr>
              <a:t>, </a:t>
            </a:r>
            <a:r>
              <a:rPr lang="en-US" sz="1600" dirty="0">
                <a:solidFill>
                  <a:srgbClr val="DAD1E6"/>
                </a:solidFill>
                <a:highlight>
                  <a:srgbClr val="31233E"/>
                </a:highlight>
                <a:latin typeface="Consolas" pitchFamily="34" charset="0"/>
                <a:ea typeface="Consolas" pitchFamily="34" charset="-122"/>
                <a:cs typeface="Consolas" pitchFamily="34" charset="-120"/>
              </a:rPr>
              <a:t>push</a:t>
            </a:r>
            <a:r>
              <a:rPr lang="en-US" sz="1600" dirty="0">
                <a:solidFill>
                  <a:srgbClr val="DAD1E6"/>
                </a:solidFill>
                <a:latin typeface="Fira Sans" pitchFamily="34" charset="0"/>
                <a:ea typeface="Fira Sans" pitchFamily="34" charset="-122"/>
                <a:cs typeface="Fira Sans" pitchFamily="34" charset="-120"/>
              </a:rPr>
              <a:t>, </a:t>
            </a:r>
            <a:r>
              <a:rPr lang="en-US" sz="1600" dirty="0">
                <a:solidFill>
                  <a:srgbClr val="DAD1E6"/>
                </a:solidFill>
                <a:highlight>
                  <a:srgbClr val="31233E"/>
                </a:highlight>
                <a:latin typeface="Consolas" pitchFamily="34" charset="0"/>
                <a:ea typeface="Consolas" pitchFamily="34" charset="-122"/>
                <a:cs typeface="Consolas" pitchFamily="34" charset="-120"/>
              </a:rPr>
              <a:t>pull</a:t>
            </a:r>
            <a:r>
              <a:rPr lang="en-US" sz="1600" dirty="0">
                <a:solidFill>
                  <a:srgbClr val="DAD1E6"/>
                </a:solidFill>
                <a:latin typeface="Fira Sans" pitchFamily="34" charset="0"/>
                <a:ea typeface="Fira Sans" pitchFamily="34" charset="-122"/>
                <a:cs typeface="Fira Sans" pitchFamily="34" charset="-120"/>
              </a:rPr>
              <a:t>.</a:t>
            </a:r>
            <a:endParaRPr lang="en-US" sz="1600" dirty="0"/>
          </a:p>
        </p:txBody>
      </p:sp>
      <p:sp>
        <p:nvSpPr>
          <p:cNvPr id="6" name="Text 4"/>
          <p:cNvSpPr/>
          <p:nvPr/>
        </p:nvSpPr>
        <p:spPr>
          <a:xfrm>
            <a:off x="721638" y="3932515"/>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DAD1E6"/>
                </a:solidFill>
                <a:latin typeface="Fira Sans" pitchFamily="34" charset="0"/>
                <a:ea typeface="Fira Sans" pitchFamily="34" charset="-122"/>
                <a:cs typeface="Fira Sans" pitchFamily="34" charset="-120"/>
              </a:rPr>
              <a:t>Practice with your own projects and explore GitHub features like pull requests and issue tracking.</a:t>
            </a:r>
            <a:endParaRPr lang="en-US" sz="1600" dirty="0"/>
          </a:p>
        </p:txBody>
      </p:sp>
      <p:sp>
        <p:nvSpPr>
          <p:cNvPr id="7" name="Text 5"/>
          <p:cNvSpPr/>
          <p:nvPr/>
        </p:nvSpPr>
        <p:spPr>
          <a:xfrm>
            <a:off x="721638" y="4664512"/>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DAD1E6"/>
                </a:solidFill>
                <a:latin typeface="Fira Sans" pitchFamily="34" charset="0"/>
                <a:ea typeface="Fira Sans" pitchFamily="34" charset="-122"/>
                <a:cs typeface="Fira Sans" pitchFamily="34" charset="-120"/>
              </a:rPr>
              <a:t>Leverage resources like the </a:t>
            </a:r>
            <a:r>
              <a:rPr lang="en-US" sz="1600" u="sng" dirty="0">
                <a:solidFill>
                  <a:srgbClr val="F94CAF"/>
                </a:solidFill>
                <a:latin typeface="Fira Sans" pitchFamily="34" charset="0"/>
                <a:ea typeface="Fira Sans" pitchFamily="34" charset="-122"/>
                <a:cs typeface="Fira Sans" pitchFamily="34" charset="-120"/>
                <a:hlinkClick r:id="rId3">
                  <a:extLst>
                    <a:ext uri="{A12FA001-AC4F-418D-AE19-62706E023703}">
                      <ahyp:hlinkClr xmlns:ahyp="http://schemas.microsoft.com/office/drawing/2018/hyperlinkcolor" val="tx"/>
                    </a:ext>
                  </a:extLst>
                </a:hlinkClick>
              </a:rPr>
              <a:t>Git Cheat Sheet</a:t>
            </a:r>
            <a:r>
              <a:rPr lang="en-US" sz="1600" dirty="0">
                <a:solidFill>
                  <a:srgbClr val="DAD1E6"/>
                </a:solidFill>
                <a:latin typeface="Fira Sans" pitchFamily="34" charset="0"/>
                <a:ea typeface="Fira Sans" pitchFamily="34" charset="-122"/>
                <a:cs typeface="Fira Sans" pitchFamily="34" charset="-120"/>
              </a:rPr>
              <a:t> and </a:t>
            </a:r>
            <a:r>
              <a:rPr lang="en-US" sz="1600" u="sng" dirty="0">
                <a:solidFill>
                  <a:srgbClr val="F94CAF"/>
                </a:solidFill>
                <a:latin typeface="Fira Sans" pitchFamily="34" charset="0"/>
                <a:ea typeface="Fira Sans" pitchFamily="34" charset="-122"/>
                <a:cs typeface="Fira Sans" pitchFamily="34" charset="-120"/>
                <a:hlinkClick r:id="rId4">
                  <a:extLst>
                    <a:ext uri="{A12FA001-AC4F-418D-AE19-62706E023703}">
                      <ahyp:hlinkClr xmlns:ahyp="http://schemas.microsoft.com/office/drawing/2018/hyperlinkcolor" val="tx"/>
                    </a:ext>
                  </a:extLst>
                </a:hlinkClick>
              </a:rPr>
              <a:t>GitHub Docs</a:t>
            </a:r>
            <a:r>
              <a:rPr lang="en-US" sz="1600" dirty="0">
                <a:solidFill>
                  <a:srgbClr val="DAD1E6"/>
                </a:solidFill>
                <a:latin typeface="Fira Sans" pitchFamily="34" charset="0"/>
                <a:ea typeface="Fira Sans" pitchFamily="34" charset="-122"/>
                <a:cs typeface="Fira Sans" pitchFamily="34" charset="-120"/>
              </a:rPr>
              <a:t> for continued learning.</a:t>
            </a:r>
            <a:endParaRPr lang="en-US" sz="1600" dirty="0"/>
          </a:p>
        </p:txBody>
      </p:sp>
      <p:sp>
        <p:nvSpPr>
          <p:cNvPr id="8" name="Text 6"/>
          <p:cNvSpPr/>
          <p:nvPr/>
        </p:nvSpPr>
        <p:spPr>
          <a:xfrm>
            <a:off x="721638" y="5530453"/>
            <a:ext cx="6342102" cy="773192"/>
          </a:xfrm>
          <a:prstGeom prst="rect">
            <a:avLst/>
          </a:prstGeom>
          <a:noFill/>
          <a:ln/>
        </p:spPr>
        <p:txBody>
          <a:bodyPr wrap="square" lIns="0" tIns="0" rIns="0" bIns="0" rtlCol="0" anchor="t"/>
          <a:lstStyle/>
          <a:p>
            <a:pPr marL="0" indent="0" algn="l">
              <a:lnSpc>
                <a:spcPts val="3000"/>
              </a:lnSpc>
              <a:buNone/>
            </a:pPr>
            <a:r>
              <a:rPr lang="en-US" sz="2400" b="1" dirty="0">
                <a:solidFill>
                  <a:srgbClr val="F94CAF"/>
                </a:solidFill>
                <a:latin typeface="Inconsolata Bold" pitchFamily="34" charset="0"/>
                <a:ea typeface="Inconsolata Bold" pitchFamily="34" charset="-122"/>
                <a:cs typeface="Inconsolata Bold" pitchFamily="34" charset="-120"/>
              </a:rPr>
              <a:t>Start your version control journey today and collaborate like a pro!</a:t>
            </a:r>
            <a:endParaRPr lang="en-US" sz="2400" dirty="0"/>
          </a:p>
        </p:txBody>
      </p:sp>
      <p:pic>
        <p:nvPicPr>
          <p:cNvPr id="9" name="Image 0" descr="preencoded.png"/>
          <p:cNvPicPr>
            <a:picLocks noChangeAspect="1"/>
          </p:cNvPicPr>
          <p:nvPr/>
        </p:nvPicPr>
        <p:blipFill>
          <a:blip r:embed="rId5"/>
          <a:stretch>
            <a:fillRect/>
          </a:stretch>
        </p:blipFill>
        <p:spPr>
          <a:xfrm>
            <a:off x="7574279" y="1752480"/>
            <a:ext cx="6945951" cy="64771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92612"/>
            <a:ext cx="13040439"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What is Git? The Foundation of Version Control</a:t>
            </a:r>
            <a:endParaRPr lang="en-US" sz="4450" dirty="0"/>
          </a:p>
        </p:txBody>
      </p:sp>
      <p:sp>
        <p:nvSpPr>
          <p:cNvPr id="3" name="Text 1"/>
          <p:cNvSpPr/>
          <p:nvPr/>
        </p:nvSpPr>
        <p:spPr>
          <a:xfrm>
            <a:off x="793790" y="2145625"/>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Git, created by Linus Torvalds in 2005, is a powerful </a:t>
            </a:r>
            <a:r>
              <a:rPr lang="en-US" sz="1750" b="1" dirty="0">
                <a:solidFill>
                  <a:srgbClr val="DAD1E6"/>
                </a:solidFill>
                <a:latin typeface="Fira Sans" pitchFamily="34" charset="0"/>
                <a:ea typeface="Fira Sans" pitchFamily="34" charset="-122"/>
                <a:cs typeface="Fira Sans" pitchFamily="34" charset="-120"/>
              </a:rPr>
              <a:t>distributed version control system (DVCS)</a:t>
            </a:r>
            <a:r>
              <a:rPr lang="en-US" sz="1750" dirty="0">
                <a:solidFill>
                  <a:srgbClr val="DAD1E6"/>
                </a:solidFill>
                <a:latin typeface="Fira Sans" pitchFamily="34" charset="0"/>
                <a:ea typeface="Fira Sans" pitchFamily="34" charset="-122"/>
                <a:cs typeface="Fira Sans" pitchFamily="34" charset="-120"/>
              </a:rPr>
              <a:t>. Unlike older systems, Git allows every developer to have a complete history of the project on their local machine. This means you can track changes, revert to previous versions, and even work offline.</a:t>
            </a:r>
            <a:endParaRPr lang="en-US" sz="1750" dirty="0"/>
          </a:p>
        </p:txBody>
      </p:sp>
      <p:sp>
        <p:nvSpPr>
          <p:cNvPr id="4" name="Text 2"/>
          <p:cNvSpPr/>
          <p:nvPr/>
        </p:nvSpPr>
        <p:spPr>
          <a:xfrm>
            <a:off x="793790" y="4164211"/>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Tracks code changes efficiently, acting as a historical record of your project.</a:t>
            </a:r>
            <a:endParaRPr lang="en-US" sz="1750" dirty="0"/>
          </a:p>
        </p:txBody>
      </p:sp>
      <p:sp>
        <p:nvSpPr>
          <p:cNvPr id="5" name="Text 3"/>
          <p:cNvSpPr/>
          <p:nvPr/>
        </p:nvSpPr>
        <p:spPr>
          <a:xfrm>
            <a:off x="793790" y="4969312"/>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Works locally on your computer, ensuring speed and independence from a central server.</a:t>
            </a:r>
            <a:endParaRPr lang="en-US" sz="1750" dirty="0"/>
          </a:p>
        </p:txBody>
      </p:sp>
      <p:sp>
        <p:nvSpPr>
          <p:cNvPr id="6" name="Text 4"/>
          <p:cNvSpPr/>
          <p:nvPr/>
        </p:nvSpPr>
        <p:spPr>
          <a:xfrm>
            <a:off x="793790" y="5774412"/>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Facilitates team collaboration by managing contributions from multiple developers without conflicts.</a:t>
            </a:r>
            <a:endParaRPr lang="en-US" sz="1750" dirty="0"/>
          </a:p>
        </p:txBody>
      </p:sp>
      <p:pic>
        <p:nvPicPr>
          <p:cNvPr id="7" name="Image 0" descr="preencoded.png"/>
          <p:cNvPicPr>
            <a:picLocks noChangeAspect="1"/>
          </p:cNvPicPr>
          <p:nvPr/>
        </p:nvPicPr>
        <p:blipFill>
          <a:blip r:embed="rId3"/>
          <a:stretch>
            <a:fillRect/>
          </a:stretch>
        </p:blipFill>
        <p:spPr>
          <a:xfrm>
            <a:off x="8740218" y="2368627"/>
            <a:ext cx="5768997" cy="57689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92612"/>
            <a:ext cx="11056025"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What is GitHub? The Cloud for Your Code</a:t>
            </a:r>
            <a:endParaRPr lang="en-US" sz="4450" dirty="0"/>
          </a:p>
        </p:txBody>
      </p:sp>
      <p:pic>
        <p:nvPicPr>
          <p:cNvPr id="3" name="Image 0" descr="preencoded.png"/>
          <p:cNvPicPr>
            <a:picLocks noChangeAspect="1"/>
          </p:cNvPicPr>
          <p:nvPr/>
        </p:nvPicPr>
        <p:blipFill>
          <a:blip r:embed="rId3"/>
          <a:stretch>
            <a:fillRect/>
          </a:stretch>
        </p:blipFill>
        <p:spPr>
          <a:xfrm>
            <a:off x="793790" y="2196703"/>
            <a:ext cx="4885015" cy="4885015"/>
          </a:xfrm>
          <a:prstGeom prst="rect">
            <a:avLst/>
          </a:prstGeom>
        </p:spPr>
      </p:pic>
      <p:sp>
        <p:nvSpPr>
          <p:cNvPr id="4" name="Text 1"/>
          <p:cNvSpPr/>
          <p:nvPr/>
        </p:nvSpPr>
        <p:spPr>
          <a:xfrm>
            <a:off x="6239828" y="2145625"/>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GitHub is a leading </a:t>
            </a:r>
            <a:r>
              <a:rPr lang="en-US" sz="1750" b="1" dirty="0">
                <a:solidFill>
                  <a:srgbClr val="DAD1E6"/>
                </a:solidFill>
                <a:latin typeface="Fira Sans" pitchFamily="34" charset="0"/>
                <a:ea typeface="Fira Sans" pitchFamily="34" charset="-122"/>
                <a:cs typeface="Fira Sans" pitchFamily="34" charset="-120"/>
              </a:rPr>
              <a:t>cloud-based platform</a:t>
            </a:r>
            <a:r>
              <a:rPr lang="en-US" sz="1750" dirty="0">
                <a:solidFill>
                  <a:srgbClr val="DAD1E6"/>
                </a:solidFill>
                <a:latin typeface="Fira Sans" pitchFamily="34" charset="0"/>
                <a:ea typeface="Fira Sans" pitchFamily="34" charset="-122"/>
                <a:cs typeface="Fira Sans" pitchFamily="34" charset="-120"/>
              </a:rPr>
              <a:t> that hosts Git repositories. It extends Git's capabilities by providing a robust environment for team collaboration and project management, making it an indispensable tool for developers worldwide.</a:t>
            </a:r>
            <a:endParaRPr lang="en-US" sz="1750" dirty="0"/>
          </a:p>
        </p:txBody>
      </p:sp>
      <p:sp>
        <p:nvSpPr>
          <p:cNvPr id="5" name="Text 2"/>
          <p:cNvSpPr/>
          <p:nvPr/>
        </p:nvSpPr>
        <p:spPr>
          <a:xfrm>
            <a:off x="6239828" y="3801308"/>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Hosts Git repositories online, making your code accessible from anywhere.</a:t>
            </a:r>
            <a:endParaRPr lang="en-US" sz="1750" dirty="0"/>
          </a:p>
        </p:txBody>
      </p:sp>
      <p:sp>
        <p:nvSpPr>
          <p:cNvPr id="6" name="Text 3"/>
          <p:cNvSpPr/>
          <p:nvPr/>
        </p:nvSpPr>
        <p:spPr>
          <a:xfrm>
            <a:off x="6239828" y="4606409"/>
            <a:ext cx="7604284"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Enhances collaboration through features like </a:t>
            </a:r>
            <a:r>
              <a:rPr lang="en-US" sz="1750" b="1" dirty="0">
                <a:solidFill>
                  <a:srgbClr val="DAD1E6"/>
                </a:solidFill>
                <a:latin typeface="Fira Sans" pitchFamily="34" charset="0"/>
                <a:ea typeface="Fira Sans" pitchFamily="34" charset="-122"/>
                <a:cs typeface="Fira Sans" pitchFamily="34" charset="-120"/>
              </a:rPr>
              <a:t>pull requests</a:t>
            </a:r>
            <a:r>
              <a:rPr lang="en-US" sz="1750" dirty="0">
                <a:solidFill>
                  <a:srgbClr val="DAD1E6"/>
                </a:solidFill>
                <a:latin typeface="Fira Sans" pitchFamily="34" charset="0"/>
                <a:ea typeface="Fira Sans" pitchFamily="34" charset="-122"/>
                <a:cs typeface="Fira Sans" pitchFamily="34" charset="-120"/>
              </a:rPr>
              <a:t> for code review, </a:t>
            </a:r>
            <a:r>
              <a:rPr lang="en-US" sz="1750" b="1" dirty="0">
                <a:solidFill>
                  <a:srgbClr val="DAD1E6"/>
                </a:solidFill>
                <a:latin typeface="Fira Sans" pitchFamily="34" charset="0"/>
                <a:ea typeface="Fira Sans" pitchFamily="34" charset="-122"/>
                <a:cs typeface="Fira Sans" pitchFamily="34" charset="-120"/>
              </a:rPr>
              <a:t>issue tracking</a:t>
            </a:r>
            <a:r>
              <a:rPr lang="en-US" sz="1750" dirty="0">
                <a:solidFill>
                  <a:srgbClr val="DAD1E6"/>
                </a:solidFill>
                <a:latin typeface="Fira Sans" pitchFamily="34" charset="0"/>
                <a:ea typeface="Fira Sans" pitchFamily="34" charset="-122"/>
                <a:cs typeface="Fira Sans" pitchFamily="34" charset="-120"/>
              </a:rPr>
              <a:t> for bug management, and comprehensive </a:t>
            </a:r>
            <a:r>
              <a:rPr lang="en-US" sz="1750" b="1" dirty="0">
                <a:solidFill>
                  <a:srgbClr val="DAD1E6"/>
                </a:solidFill>
                <a:latin typeface="Fira Sans" pitchFamily="34" charset="0"/>
                <a:ea typeface="Fira Sans" pitchFamily="34" charset="-122"/>
                <a:cs typeface="Fira Sans" pitchFamily="34" charset="-120"/>
              </a:rPr>
              <a:t>project management</a:t>
            </a:r>
            <a:r>
              <a:rPr lang="en-US" sz="1750" dirty="0">
                <a:solidFill>
                  <a:srgbClr val="DAD1E6"/>
                </a:solidFill>
                <a:latin typeface="Fira Sans" pitchFamily="34" charset="0"/>
                <a:ea typeface="Fira Sans" pitchFamily="34" charset="-122"/>
                <a:cs typeface="Fira Sans" pitchFamily="34" charset="-120"/>
              </a:rPr>
              <a:t> tools.</a:t>
            </a:r>
            <a:endParaRPr lang="en-US" sz="1750" dirty="0"/>
          </a:p>
        </p:txBody>
      </p:sp>
      <p:sp>
        <p:nvSpPr>
          <p:cNvPr id="7" name="Text 4"/>
          <p:cNvSpPr/>
          <p:nvPr/>
        </p:nvSpPr>
        <p:spPr>
          <a:xfrm>
            <a:off x="6239828" y="5774412"/>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Acquired by Microsoft in 2018, it remains the </a:t>
            </a:r>
            <a:r>
              <a:rPr lang="en-US" sz="1750" b="1" dirty="0">
                <a:solidFill>
                  <a:srgbClr val="DAD1E6"/>
                </a:solidFill>
                <a:latin typeface="Fira Sans" pitchFamily="34" charset="0"/>
                <a:ea typeface="Fira Sans" pitchFamily="34" charset="-122"/>
                <a:cs typeface="Fira Sans" pitchFamily="34" charset="-120"/>
              </a:rPr>
              <a:t>largest host of source code</a:t>
            </a:r>
            <a:r>
              <a:rPr lang="en-US" sz="1750" dirty="0">
                <a:solidFill>
                  <a:srgbClr val="DAD1E6"/>
                </a:solidFill>
                <a:latin typeface="Fira Sans" pitchFamily="34" charset="0"/>
                <a:ea typeface="Fira Sans" pitchFamily="34" charset="-122"/>
                <a:cs typeface="Fira Sans" pitchFamily="34" charset="-120"/>
              </a:rPr>
              <a:t> globally, connecting millions of developers.</a:t>
            </a:r>
            <a:endParaRPr lang="en-US" sz="1750" dirty="0"/>
          </a:p>
        </p:txBody>
      </p:sp>
      <p:pic>
        <p:nvPicPr>
          <p:cNvPr id="9" name="Picture 8">
            <a:extLst>
              <a:ext uri="{FF2B5EF4-FFF2-40B4-BE49-F238E27FC236}">
                <a16:creationId xmlns:a16="http://schemas.microsoft.com/office/drawing/2014/main" id="{C5403C16-79AB-3EEF-A2BF-FB4FDF8E5E7D}"/>
              </a:ext>
            </a:extLst>
          </p:cNvPr>
          <p:cNvPicPr>
            <a:picLocks noChangeAspect="1"/>
          </p:cNvPicPr>
          <p:nvPr/>
        </p:nvPicPr>
        <p:blipFill>
          <a:blip r:embed="rId4"/>
          <a:stretch>
            <a:fillRect/>
          </a:stretch>
        </p:blipFill>
        <p:spPr>
          <a:xfrm>
            <a:off x="12854158" y="7788213"/>
            <a:ext cx="1657581" cy="3429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0689" y="589836"/>
            <a:ext cx="8846344" cy="670322"/>
          </a:xfrm>
          <a:prstGeom prst="rect">
            <a:avLst/>
          </a:prstGeom>
          <a:noFill/>
          <a:ln/>
        </p:spPr>
        <p:txBody>
          <a:bodyPr wrap="none" lIns="0" tIns="0" rIns="0" bIns="0" rtlCol="0" anchor="t"/>
          <a:lstStyle/>
          <a:p>
            <a:pPr marL="0" indent="0" algn="l">
              <a:lnSpc>
                <a:spcPts val="5250"/>
              </a:lnSpc>
              <a:buNone/>
            </a:pPr>
            <a:r>
              <a:rPr lang="en-US" sz="4200" b="1" dirty="0">
                <a:solidFill>
                  <a:srgbClr val="F94CAF"/>
                </a:solidFill>
                <a:latin typeface="Inconsolata Bold" pitchFamily="34" charset="0"/>
                <a:ea typeface="Inconsolata Bold" pitchFamily="34" charset="-122"/>
                <a:cs typeface="Inconsolata Bold" pitchFamily="34" charset="-120"/>
              </a:rPr>
              <a:t>Key Git Concepts You Need to Know</a:t>
            </a:r>
            <a:endParaRPr lang="en-US" sz="4200" dirty="0"/>
          </a:p>
        </p:txBody>
      </p:sp>
      <p:sp>
        <p:nvSpPr>
          <p:cNvPr id="3" name="Text 1"/>
          <p:cNvSpPr/>
          <p:nvPr/>
        </p:nvSpPr>
        <p:spPr>
          <a:xfrm>
            <a:off x="750689" y="1689140"/>
            <a:ext cx="13129022" cy="686514"/>
          </a:xfrm>
          <a:prstGeom prst="rect">
            <a:avLst/>
          </a:prstGeom>
          <a:noFill/>
          <a:ln/>
        </p:spPr>
        <p:txBody>
          <a:bodyPr wrap="square" lIns="0" tIns="0" rIns="0" bIns="0" rtlCol="0" anchor="t"/>
          <a:lstStyle/>
          <a:p>
            <a:pPr marL="0" indent="0" algn="l">
              <a:lnSpc>
                <a:spcPts val="2700"/>
              </a:lnSpc>
              <a:buNone/>
            </a:pPr>
            <a:r>
              <a:rPr lang="en-US" sz="1650" dirty="0">
                <a:solidFill>
                  <a:srgbClr val="DAD1E6"/>
                </a:solidFill>
                <a:latin typeface="Fira Sans" pitchFamily="34" charset="0"/>
                <a:ea typeface="Fira Sans" pitchFamily="34" charset="-122"/>
                <a:cs typeface="Fira Sans" pitchFamily="34" charset="-120"/>
              </a:rPr>
              <a:t>Understanding these fundamental concepts is crucial for navigating Git effectively and collaborating within a development environment.</a:t>
            </a:r>
            <a:endParaRPr lang="en-US" sz="16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689" y="2616875"/>
            <a:ext cx="536258" cy="536258"/>
          </a:xfrm>
          <a:prstGeom prst="rect">
            <a:avLst/>
          </a:prstGeom>
        </p:spPr>
      </p:pic>
      <p:sp>
        <p:nvSpPr>
          <p:cNvPr id="5" name="Text 2"/>
          <p:cNvSpPr/>
          <p:nvPr/>
        </p:nvSpPr>
        <p:spPr>
          <a:xfrm>
            <a:off x="750689" y="3421261"/>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DAD1E6"/>
                </a:solidFill>
                <a:latin typeface="Inconsolata Bold" pitchFamily="34" charset="0"/>
                <a:ea typeface="Inconsolata Bold" pitchFamily="34" charset="-122"/>
                <a:cs typeface="Inconsolata Bold" pitchFamily="34" charset="-120"/>
              </a:rPr>
              <a:t>Repository (Repo)</a:t>
            </a:r>
            <a:endParaRPr lang="en-US" sz="2100" dirty="0"/>
          </a:p>
        </p:txBody>
      </p:sp>
      <p:sp>
        <p:nvSpPr>
          <p:cNvPr id="6" name="Text 3"/>
          <p:cNvSpPr/>
          <p:nvPr/>
        </p:nvSpPr>
        <p:spPr>
          <a:xfrm>
            <a:off x="750689" y="3885128"/>
            <a:ext cx="4197548" cy="686514"/>
          </a:xfrm>
          <a:prstGeom prst="rect">
            <a:avLst/>
          </a:prstGeom>
          <a:noFill/>
          <a:ln/>
        </p:spPr>
        <p:txBody>
          <a:bodyPr wrap="square" lIns="0" tIns="0" rIns="0" bIns="0" rtlCol="0" anchor="t"/>
          <a:lstStyle/>
          <a:p>
            <a:pPr marL="0" indent="0" algn="l">
              <a:lnSpc>
                <a:spcPts val="2700"/>
              </a:lnSpc>
              <a:buNone/>
            </a:pPr>
            <a:r>
              <a:rPr lang="en-US" sz="1650" dirty="0">
                <a:solidFill>
                  <a:srgbClr val="DAD1E6"/>
                </a:solidFill>
                <a:latin typeface="Fira Sans" pitchFamily="34" charset="0"/>
                <a:ea typeface="Fira Sans" pitchFamily="34" charset="-122"/>
                <a:cs typeface="Fira Sans" pitchFamily="34" charset="-120"/>
              </a:rPr>
              <a:t>The core folder where Git tracks your project and its entire history.</a:t>
            </a:r>
            <a:endParaRPr lang="en-US" sz="16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366" y="2616875"/>
            <a:ext cx="536258" cy="536258"/>
          </a:xfrm>
          <a:prstGeom prst="rect">
            <a:avLst/>
          </a:prstGeom>
        </p:spPr>
      </p:pic>
      <p:sp>
        <p:nvSpPr>
          <p:cNvPr id="8" name="Text 4"/>
          <p:cNvSpPr/>
          <p:nvPr/>
        </p:nvSpPr>
        <p:spPr>
          <a:xfrm>
            <a:off x="5216366" y="3421261"/>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DAD1E6"/>
                </a:solidFill>
                <a:latin typeface="Inconsolata Bold" pitchFamily="34" charset="0"/>
                <a:ea typeface="Inconsolata Bold" pitchFamily="34" charset="-122"/>
                <a:cs typeface="Inconsolata Bold" pitchFamily="34" charset="-120"/>
              </a:rPr>
              <a:t>Commit</a:t>
            </a:r>
            <a:endParaRPr lang="en-US" sz="2100" dirty="0"/>
          </a:p>
        </p:txBody>
      </p:sp>
      <p:sp>
        <p:nvSpPr>
          <p:cNvPr id="9" name="Text 5"/>
          <p:cNvSpPr/>
          <p:nvPr/>
        </p:nvSpPr>
        <p:spPr>
          <a:xfrm>
            <a:off x="5216366" y="3885128"/>
            <a:ext cx="4197548" cy="1029772"/>
          </a:xfrm>
          <a:prstGeom prst="rect">
            <a:avLst/>
          </a:prstGeom>
          <a:noFill/>
          <a:ln/>
        </p:spPr>
        <p:txBody>
          <a:bodyPr wrap="square" lIns="0" tIns="0" rIns="0" bIns="0" rtlCol="0" anchor="t"/>
          <a:lstStyle/>
          <a:p>
            <a:pPr marL="0" indent="0" algn="l">
              <a:lnSpc>
                <a:spcPts val="2700"/>
              </a:lnSpc>
              <a:buNone/>
            </a:pPr>
            <a:r>
              <a:rPr lang="en-US" sz="1650" dirty="0">
                <a:solidFill>
                  <a:srgbClr val="DAD1E6"/>
                </a:solidFill>
                <a:latin typeface="Fira Sans" pitchFamily="34" charset="0"/>
                <a:ea typeface="Fira Sans" pitchFamily="34" charset="-122"/>
                <a:cs typeface="Fira Sans" pitchFamily="34" charset="-120"/>
              </a:rPr>
              <a:t>A snapshot of your project at a specific point in time, encapsulating changes made.</a:t>
            </a:r>
            <a:endParaRPr lang="en-US" sz="16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82043" y="2616875"/>
            <a:ext cx="536258" cy="536258"/>
          </a:xfrm>
          <a:prstGeom prst="rect">
            <a:avLst/>
          </a:prstGeom>
        </p:spPr>
      </p:pic>
      <p:sp>
        <p:nvSpPr>
          <p:cNvPr id="11" name="Text 6"/>
          <p:cNvSpPr/>
          <p:nvPr/>
        </p:nvSpPr>
        <p:spPr>
          <a:xfrm>
            <a:off x="9682043" y="3421261"/>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DAD1E6"/>
                </a:solidFill>
                <a:latin typeface="Inconsolata Bold" pitchFamily="34" charset="0"/>
                <a:ea typeface="Inconsolata Bold" pitchFamily="34" charset="-122"/>
                <a:cs typeface="Inconsolata Bold" pitchFamily="34" charset="-120"/>
              </a:rPr>
              <a:t>Branch</a:t>
            </a:r>
            <a:endParaRPr lang="en-US" sz="2100" dirty="0"/>
          </a:p>
        </p:txBody>
      </p:sp>
      <p:sp>
        <p:nvSpPr>
          <p:cNvPr id="12" name="Text 7"/>
          <p:cNvSpPr/>
          <p:nvPr/>
        </p:nvSpPr>
        <p:spPr>
          <a:xfrm>
            <a:off x="9682043" y="3885128"/>
            <a:ext cx="4197548" cy="1029772"/>
          </a:xfrm>
          <a:prstGeom prst="rect">
            <a:avLst/>
          </a:prstGeom>
          <a:noFill/>
          <a:ln/>
        </p:spPr>
        <p:txBody>
          <a:bodyPr wrap="square" lIns="0" tIns="0" rIns="0" bIns="0" rtlCol="0" anchor="t"/>
          <a:lstStyle/>
          <a:p>
            <a:pPr marL="0" indent="0" algn="l">
              <a:lnSpc>
                <a:spcPts val="2700"/>
              </a:lnSpc>
              <a:buNone/>
            </a:pPr>
            <a:r>
              <a:rPr lang="en-US" sz="1650" dirty="0">
                <a:solidFill>
                  <a:srgbClr val="DAD1E6"/>
                </a:solidFill>
                <a:latin typeface="Fira Sans" pitchFamily="34" charset="0"/>
                <a:ea typeface="Fira Sans" pitchFamily="34" charset="-122"/>
                <a:cs typeface="Fira Sans" pitchFamily="34" charset="-120"/>
              </a:rPr>
              <a:t>Independent lines of development, allowing parallel versions for features or fixes.</a:t>
            </a:r>
            <a:endParaRPr lang="en-US" sz="16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689" y="5343882"/>
            <a:ext cx="536258" cy="536258"/>
          </a:xfrm>
          <a:prstGeom prst="rect">
            <a:avLst/>
          </a:prstGeom>
        </p:spPr>
      </p:pic>
      <p:sp>
        <p:nvSpPr>
          <p:cNvPr id="14" name="Text 8"/>
          <p:cNvSpPr/>
          <p:nvPr/>
        </p:nvSpPr>
        <p:spPr>
          <a:xfrm>
            <a:off x="750689" y="6148268"/>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DAD1E6"/>
                </a:solidFill>
                <a:latin typeface="Inconsolata Bold" pitchFamily="34" charset="0"/>
                <a:ea typeface="Inconsolata Bold" pitchFamily="34" charset="-122"/>
                <a:cs typeface="Inconsolata Bold" pitchFamily="34" charset="-120"/>
              </a:rPr>
              <a:t>Merge</a:t>
            </a:r>
            <a:endParaRPr lang="en-US" sz="2100" dirty="0"/>
          </a:p>
        </p:txBody>
      </p:sp>
      <p:sp>
        <p:nvSpPr>
          <p:cNvPr id="15" name="Text 9"/>
          <p:cNvSpPr/>
          <p:nvPr/>
        </p:nvSpPr>
        <p:spPr>
          <a:xfrm>
            <a:off x="750689" y="6612136"/>
            <a:ext cx="4197548" cy="1029772"/>
          </a:xfrm>
          <a:prstGeom prst="rect">
            <a:avLst/>
          </a:prstGeom>
          <a:noFill/>
          <a:ln/>
        </p:spPr>
        <p:txBody>
          <a:bodyPr wrap="square" lIns="0" tIns="0" rIns="0" bIns="0" rtlCol="0" anchor="t"/>
          <a:lstStyle/>
          <a:p>
            <a:pPr marL="0" indent="0" algn="l">
              <a:lnSpc>
                <a:spcPts val="2700"/>
              </a:lnSpc>
              <a:buNone/>
            </a:pPr>
            <a:r>
              <a:rPr lang="en-US" sz="1650" dirty="0">
                <a:solidFill>
                  <a:srgbClr val="DAD1E6"/>
                </a:solidFill>
                <a:latin typeface="Fira Sans" pitchFamily="34" charset="0"/>
                <a:ea typeface="Fira Sans" pitchFamily="34" charset="-122"/>
                <a:cs typeface="Fira Sans" pitchFamily="34" charset="-120"/>
              </a:rPr>
              <a:t>The process of combining changes from one branch into another, integrating developments.</a:t>
            </a:r>
            <a:endParaRPr lang="en-US" sz="16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6366" y="5343882"/>
            <a:ext cx="536258" cy="536258"/>
          </a:xfrm>
          <a:prstGeom prst="rect">
            <a:avLst/>
          </a:prstGeom>
        </p:spPr>
      </p:pic>
      <p:sp>
        <p:nvSpPr>
          <p:cNvPr id="17" name="Text 10"/>
          <p:cNvSpPr/>
          <p:nvPr/>
        </p:nvSpPr>
        <p:spPr>
          <a:xfrm>
            <a:off x="5216366" y="6148268"/>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DAD1E6"/>
                </a:solidFill>
                <a:latin typeface="Inconsolata Bold" pitchFamily="34" charset="0"/>
                <a:ea typeface="Inconsolata Bold" pitchFamily="34" charset="-122"/>
                <a:cs typeface="Inconsolata Bold" pitchFamily="34" charset="-120"/>
              </a:rPr>
              <a:t>Remote</a:t>
            </a:r>
            <a:endParaRPr lang="en-US" sz="2100" dirty="0"/>
          </a:p>
        </p:txBody>
      </p:sp>
      <p:sp>
        <p:nvSpPr>
          <p:cNvPr id="18" name="Text 11"/>
          <p:cNvSpPr/>
          <p:nvPr/>
        </p:nvSpPr>
        <p:spPr>
          <a:xfrm>
            <a:off x="5216366" y="6612136"/>
            <a:ext cx="4197548" cy="1029772"/>
          </a:xfrm>
          <a:prstGeom prst="rect">
            <a:avLst/>
          </a:prstGeom>
          <a:noFill/>
          <a:ln/>
        </p:spPr>
        <p:txBody>
          <a:bodyPr wrap="square" lIns="0" tIns="0" rIns="0" bIns="0" rtlCol="0" anchor="t"/>
          <a:lstStyle/>
          <a:p>
            <a:pPr marL="0" indent="0" algn="l">
              <a:lnSpc>
                <a:spcPts val="2700"/>
              </a:lnSpc>
              <a:buNone/>
            </a:pPr>
            <a:r>
              <a:rPr lang="en-US" sz="1650" dirty="0">
                <a:solidFill>
                  <a:srgbClr val="DAD1E6"/>
                </a:solidFill>
                <a:latin typeface="Fira Sans" pitchFamily="34" charset="0"/>
                <a:ea typeface="Fira Sans" pitchFamily="34" charset="-122"/>
                <a:cs typeface="Fira Sans" pitchFamily="34" charset="-120"/>
              </a:rPr>
              <a:t>An online repository (e.g., GitHub) that serves as the central hub for your local repo.</a:t>
            </a:r>
            <a:endParaRPr lang="en-US" sz="1650" dirty="0"/>
          </a:p>
        </p:txBody>
      </p:sp>
      <p:pic>
        <p:nvPicPr>
          <p:cNvPr id="20" name="Picture 19">
            <a:extLst>
              <a:ext uri="{FF2B5EF4-FFF2-40B4-BE49-F238E27FC236}">
                <a16:creationId xmlns:a16="http://schemas.microsoft.com/office/drawing/2014/main" id="{5BFCA908-E476-72F0-BC51-52F587E4D9D6}"/>
              </a:ext>
            </a:extLst>
          </p:cNvPr>
          <p:cNvPicPr>
            <a:picLocks noChangeAspect="1"/>
          </p:cNvPicPr>
          <p:nvPr/>
        </p:nvPicPr>
        <p:blipFill>
          <a:blip r:embed="rId13"/>
          <a:stretch>
            <a:fillRect/>
          </a:stretch>
        </p:blipFill>
        <p:spPr>
          <a:xfrm>
            <a:off x="12865175" y="7788213"/>
            <a:ext cx="1657581" cy="3429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1638" y="566976"/>
            <a:ext cx="10308431" cy="644366"/>
          </a:xfrm>
          <a:prstGeom prst="rect">
            <a:avLst/>
          </a:prstGeom>
          <a:noFill/>
          <a:ln/>
        </p:spPr>
        <p:txBody>
          <a:bodyPr wrap="none" lIns="0" tIns="0" rIns="0" bIns="0" rtlCol="0" anchor="t"/>
          <a:lstStyle/>
          <a:p>
            <a:pPr marL="0" indent="0" algn="l">
              <a:lnSpc>
                <a:spcPts val="5050"/>
              </a:lnSpc>
              <a:buNone/>
            </a:pPr>
            <a:r>
              <a:rPr lang="en-US" sz="4050" b="1" dirty="0">
                <a:solidFill>
                  <a:srgbClr val="F94CAF"/>
                </a:solidFill>
                <a:latin typeface="Inconsolata Bold" pitchFamily="34" charset="0"/>
                <a:ea typeface="Inconsolata Bold" pitchFamily="34" charset="-122"/>
                <a:cs typeface="Inconsolata Bold" pitchFamily="34" charset="-120"/>
              </a:rPr>
              <a:t>Setting Up Git Locally: Your First Steps</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574280" y="1706047"/>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DAD1E6"/>
                </a:solidFill>
                <a:latin typeface="Fira Sans" pitchFamily="34" charset="0"/>
                <a:ea typeface="Fira Sans" pitchFamily="34" charset="-122"/>
                <a:cs typeface="Fira Sans" pitchFamily="34" charset="-120"/>
              </a:rPr>
              <a:t>Before you can start versioning your projects, you need to install and configure Git on your system. This one-time setup ensures your contributions are properly attributed.</a:t>
            </a:r>
            <a:endParaRPr lang="en-US" sz="1600" dirty="0"/>
          </a:p>
        </p:txBody>
      </p:sp>
      <p:sp>
        <p:nvSpPr>
          <p:cNvPr id="5" name="Shape 2"/>
          <p:cNvSpPr/>
          <p:nvPr/>
        </p:nvSpPr>
        <p:spPr>
          <a:xfrm>
            <a:off x="7574280" y="2927747"/>
            <a:ext cx="6342102" cy="968931"/>
          </a:xfrm>
          <a:prstGeom prst="roundRect">
            <a:avLst>
              <a:gd name="adj" fmla="val 3192"/>
            </a:avLst>
          </a:prstGeom>
          <a:solidFill>
            <a:srgbClr val="31233E"/>
          </a:solidFill>
          <a:ln/>
        </p:spPr>
      </p:sp>
      <p:sp>
        <p:nvSpPr>
          <p:cNvPr id="6" name="Shape 3"/>
          <p:cNvSpPr/>
          <p:nvPr/>
        </p:nvSpPr>
        <p:spPr>
          <a:xfrm>
            <a:off x="7564041" y="2927747"/>
            <a:ext cx="6362581" cy="968931"/>
          </a:xfrm>
          <a:prstGeom prst="roundRect">
            <a:avLst>
              <a:gd name="adj" fmla="val 3192"/>
            </a:avLst>
          </a:prstGeom>
          <a:solidFill>
            <a:srgbClr val="31233E"/>
          </a:solidFill>
          <a:ln/>
        </p:spPr>
      </p:sp>
      <p:sp>
        <p:nvSpPr>
          <p:cNvPr id="7" name="Text 4"/>
          <p:cNvSpPr/>
          <p:nvPr/>
        </p:nvSpPr>
        <p:spPr>
          <a:xfrm>
            <a:off x="7770138" y="3082290"/>
            <a:ext cx="5950387" cy="659844"/>
          </a:xfrm>
          <a:prstGeom prst="rect">
            <a:avLst/>
          </a:prstGeom>
          <a:noFill/>
          <a:ln/>
        </p:spPr>
        <p:txBody>
          <a:bodyPr wrap="square" lIns="0" tIns="0" rIns="0" bIns="0" rtlCol="0" anchor="t"/>
          <a:lstStyle/>
          <a:p>
            <a:pPr marL="0" indent="0" algn="l">
              <a:lnSpc>
                <a:spcPts val="2550"/>
              </a:lnSpc>
              <a:buNone/>
            </a:pPr>
            <a:r>
              <a:rPr lang="en-US" sz="1600" dirty="0">
                <a:solidFill>
                  <a:srgbClr val="DAD1E6"/>
                </a:solidFill>
                <a:highlight>
                  <a:srgbClr val="31233E"/>
                </a:highlight>
                <a:latin typeface="Consolas" pitchFamily="34" charset="0"/>
                <a:ea typeface="Consolas" pitchFamily="34" charset="-122"/>
                <a:cs typeface="Consolas" pitchFamily="34" charset="-120"/>
              </a:rPr>
              <a:t>git config --global user.name "Your Name"</a:t>
            </a:r>
            <a:endParaRPr lang="en-US" sz="1600" dirty="0"/>
          </a:p>
          <a:p>
            <a:pPr marL="0" indent="0" algn="l">
              <a:lnSpc>
                <a:spcPts val="2550"/>
              </a:lnSpc>
              <a:buNone/>
            </a:pPr>
            <a:r>
              <a:rPr lang="en-US" sz="1600" dirty="0">
                <a:solidFill>
                  <a:srgbClr val="DAD1E6"/>
                </a:solidFill>
                <a:highlight>
                  <a:srgbClr val="31233E"/>
                </a:highlight>
                <a:latin typeface="Consolas" pitchFamily="34" charset="0"/>
                <a:ea typeface="Consolas" pitchFamily="34" charset="-122"/>
                <a:cs typeface="Consolas" pitchFamily="34" charset="-120"/>
              </a:rPr>
              <a:t>git config --global user.email "you@example.com"</a:t>
            </a:r>
            <a:endParaRPr lang="en-US" sz="1600" dirty="0"/>
          </a:p>
        </p:txBody>
      </p:sp>
      <p:sp>
        <p:nvSpPr>
          <p:cNvPr id="8" name="Text 5"/>
          <p:cNvSpPr/>
          <p:nvPr/>
        </p:nvSpPr>
        <p:spPr>
          <a:xfrm>
            <a:off x="7574280" y="4128611"/>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AD1E6"/>
                </a:solidFill>
                <a:latin typeface="Fira Sans" pitchFamily="34" charset="0"/>
                <a:ea typeface="Fira Sans" pitchFamily="34" charset="-122"/>
                <a:cs typeface="Fira Sans" pitchFamily="34" charset="-120"/>
              </a:rPr>
              <a:t>Install Git:</a:t>
            </a:r>
            <a:r>
              <a:rPr lang="en-US" sz="1600" dirty="0">
                <a:solidFill>
                  <a:srgbClr val="DAD1E6"/>
                </a:solidFill>
                <a:latin typeface="Fira Sans" pitchFamily="34" charset="0"/>
                <a:ea typeface="Fira Sans" pitchFamily="34" charset="-122"/>
                <a:cs typeface="Fira Sans" pitchFamily="34" charset="-120"/>
              </a:rPr>
              <a:t> Download the appropriate version for your operating system from </a:t>
            </a:r>
            <a:r>
              <a:rPr lang="en-US" sz="1600" u="sng" dirty="0">
                <a:solidFill>
                  <a:srgbClr val="F94CAF"/>
                </a:solidFill>
                <a:latin typeface="Fira Sans" pitchFamily="34" charset="0"/>
                <a:ea typeface="Fira Sans" pitchFamily="34" charset="-122"/>
                <a:cs typeface="Fira Sans" pitchFamily="34" charset="-120"/>
                <a:hlinkClick r:id="rId4">
                  <a:extLst>
                    <a:ext uri="{A12FA001-AC4F-418D-AE19-62706E023703}">
                      <ahyp:hlinkClr xmlns:ahyp="http://schemas.microsoft.com/office/drawing/2018/hyperlinkcolor" val="tx"/>
                    </a:ext>
                  </a:extLst>
                </a:hlinkClick>
              </a:rPr>
              <a:t>git-scm.com</a:t>
            </a:r>
            <a:r>
              <a:rPr lang="en-US" sz="1600" dirty="0">
                <a:solidFill>
                  <a:srgbClr val="DAD1E6"/>
                </a:solidFill>
                <a:latin typeface="Fira Sans" pitchFamily="34" charset="0"/>
                <a:ea typeface="Fira Sans" pitchFamily="34" charset="-122"/>
                <a:cs typeface="Fira Sans" pitchFamily="34" charset="-120"/>
              </a:rPr>
              <a:t>.</a:t>
            </a:r>
            <a:endParaRPr lang="en-US" sz="1600" dirty="0"/>
          </a:p>
        </p:txBody>
      </p:sp>
      <p:sp>
        <p:nvSpPr>
          <p:cNvPr id="9" name="Text 6"/>
          <p:cNvSpPr/>
          <p:nvPr/>
        </p:nvSpPr>
        <p:spPr>
          <a:xfrm>
            <a:off x="7574280" y="4860608"/>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AD1E6"/>
                </a:solidFill>
                <a:latin typeface="Fira Sans" pitchFamily="34" charset="0"/>
                <a:ea typeface="Fira Sans" pitchFamily="34" charset="-122"/>
                <a:cs typeface="Fira Sans" pitchFamily="34" charset="-120"/>
              </a:rPr>
              <a:t>Configure your identity:</a:t>
            </a:r>
            <a:r>
              <a:rPr lang="en-US" sz="1600" dirty="0">
                <a:solidFill>
                  <a:srgbClr val="DAD1E6"/>
                </a:solidFill>
                <a:latin typeface="Fira Sans" pitchFamily="34" charset="0"/>
                <a:ea typeface="Fira Sans" pitchFamily="34" charset="-122"/>
                <a:cs typeface="Fira Sans" pitchFamily="34" charset="-120"/>
              </a:rPr>
              <a:t> This tells Git who you are, linking your commits to your name and email.</a:t>
            </a:r>
            <a:endParaRPr lang="en-US" sz="1600" dirty="0"/>
          </a:p>
        </p:txBody>
      </p:sp>
      <p:sp>
        <p:nvSpPr>
          <p:cNvPr id="10" name="Text 7"/>
          <p:cNvSpPr/>
          <p:nvPr/>
        </p:nvSpPr>
        <p:spPr>
          <a:xfrm>
            <a:off x="7574280" y="5592604"/>
            <a:ext cx="6342102" cy="69032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AD1E6"/>
                </a:solidFill>
                <a:latin typeface="Fira Sans" pitchFamily="34" charset="0"/>
                <a:ea typeface="Fira Sans" pitchFamily="34" charset="-122"/>
                <a:cs typeface="Fira Sans" pitchFamily="34" charset="-120"/>
              </a:rPr>
              <a:t>Initialize a new repository:</a:t>
            </a:r>
            <a:r>
              <a:rPr lang="en-US" sz="1600" dirty="0">
                <a:solidFill>
                  <a:srgbClr val="DAD1E6"/>
                </a:solidFill>
                <a:latin typeface="Fira Sans" pitchFamily="34" charset="0"/>
                <a:ea typeface="Fira Sans" pitchFamily="34" charset="-122"/>
                <a:cs typeface="Fira Sans" pitchFamily="34" charset="-120"/>
              </a:rPr>
              <a:t> Start tracking a new project with </a:t>
            </a:r>
            <a:r>
              <a:rPr lang="en-US" sz="1600" dirty="0">
                <a:solidFill>
                  <a:srgbClr val="DAD1E6"/>
                </a:solidFill>
                <a:highlight>
                  <a:srgbClr val="31233E"/>
                </a:highlight>
                <a:latin typeface="Consolas" pitchFamily="34" charset="0"/>
                <a:ea typeface="Consolas" pitchFamily="34" charset="-122"/>
                <a:cs typeface="Consolas" pitchFamily="34" charset="-120"/>
              </a:rPr>
              <a:t>git init</a:t>
            </a:r>
            <a:r>
              <a:rPr lang="en-US" sz="1600" dirty="0">
                <a:solidFill>
                  <a:srgbClr val="DAD1E6"/>
                </a:solidFill>
                <a:latin typeface="Fira Sans" pitchFamily="34" charset="0"/>
                <a:ea typeface="Fira Sans" pitchFamily="34" charset="-122"/>
                <a:cs typeface="Fira Sans" pitchFamily="34" charset="-120"/>
              </a:rPr>
              <a:t> in your project directory.</a:t>
            </a:r>
            <a:endParaRPr lang="en-US" sz="1600" dirty="0"/>
          </a:p>
        </p:txBody>
      </p:sp>
      <p:sp>
        <p:nvSpPr>
          <p:cNvPr id="11" name="Text 8"/>
          <p:cNvSpPr/>
          <p:nvPr/>
        </p:nvSpPr>
        <p:spPr>
          <a:xfrm>
            <a:off x="7574280" y="6355080"/>
            <a:ext cx="6342102" cy="675084"/>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AD1E6"/>
                </a:solidFill>
                <a:latin typeface="Fira Sans" pitchFamily="34" charset="0"/>
                <a:ea typeface="Fira Sans" pitchFamily="34" charset="-122"/>
                <a:cs typeface="Fira Sans" pitchFamily="34" charset="-120"/>
              </a:rPr>
              <a:t>Clone an existing repository:</a:t>
            </a:r>
            <a:r>
              <a:rPr lang="en-US" sz="1600" dirty="0">
                <a:solidFill>
                  <a:srgbClr val="DAD1E6"/>
                </a:solidFill>
                <a:latin typeface="Fira Sans" pitchFamily="34" charset="0"/>
                <a:ea typeface="Fira Sans" pitchFamily="34" charset="-122"/>
                <a:cs typeface="Fira Sans" pitchFamily="34" charset="-120"/>
              </a:rPr>
              <a:t> Download a project from an online source with </a:t>
            </a:r>
            <a:r>
              <a:rPr lang="en-US" sz="1600" dirty="0">
                <a:solidFill>
                  <a:srgbClr val="DAD1E6"/>
                </a:solidFill>
                <a:highlight>
                  <a:srgbClr val="31233E"/>
                </a:highlight>
                <a:latin typeface="Consolas" pitchFamily="34" charset="0"/>
                <a:ea typeface="Consolas" pitchFamily="34" charset="-122"/>
                <a:cs typeface="Consolas" pitchFamily="34" charset="-120"/>
              </a:rPr>
              <a:t>git clone [url]</a:t>
            </a:r>
            <a:r>
              <a:rPr lang="en-US" sz="1600" dirty="0">
                <a:solidFill>
                  <a:srgbClr val="DAD1E6"/>
                </a:solidFill>
                <a:latin typeface="Fira Sans" pitchFamily="34" charset="0"/>
                <a:ea typeface="Fira Sans" pitchFamily="34" charset="-122"/>
                <a:cs typeface="Fira Sans" pitchFamily="34" charset="-120"/>
              </a:rPr>
              <a:t>.</a:t>
            </a:r>
            <a:endParaRPr lang="en-US" sz="1600" dirty="0"/>
          </a:p>
        </p:txBody>
      </p:sp>
      <p:pic>
        <p:nvPicPr>
          <p:cNvPr id="13" name="Picture 12">
            <a:extLst>
              <a:ext uri="{FF2B5EF4-FFF2-40B4-BE49-F238E27FC236}">
                <a16:creationId xmlns:a16="http://schemas.microsoft.com/office/drawing/2014/main" id="{4B81A726-B199-7AA4-630B-3577F501CC39}"/>
              </a:ext>
            </a:extLst>
          </p:cNvPr>
          <p:cNvPicPr>
            <a:picLocks noChangeAspect="1"/>
          </p:cNvPicPr>
          <p:nvPr/>
        </p:nvPicPr>
        <p:blipFill>
          <a:blip r:embed="rId5"/>
          <a:stretch>
            <a:fillRect/>
          </a:stretch>
        </p:blipFill>
        <p:spPr>
          <a:xfrm>
            <a:off x="12891734" y="7751634"/>
            <a:ext cx="1657581" cy="4779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59988"/>
            <a:ext cx="7654171"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Basic Git Workflow Commands</a:t>
            </a:r>
            <a:endParaRPr lang="en-US" sz="4450" dirty="0"/>
          </a:p>
        </p:txBody>
      </p:sp>
      <p:sp>
        <p:nvSpPr>
          <p:cNvPr id="3" name="Text 1"/>
          <p:cNvSpPr/>
          <p:nvPr/>
        </p:nvSpPr>
        <p:spPr>
          <a:xfrm>
            <a:off x="793790" y="202239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Mastering these fundamental commands will allow you to navigate through your project's version history and manage your changes effectively.</a:t>
            </a:r>
            <a:endParaRPr lang="en-US" sz="17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800" y="3010376"/>
            <a:ext cx="340162" cy="340162"/>
          </a:xfrm>
          <a:prstGeom prst="rect">
            <a:avLst/>
          </a:prstGeom>
        </p:spPr>
      </p:pic>
      <p:sp>
        <p:nvSpPr>
          <p:cNvPr id="5" name="Text 2"/>
          <p:cNvSpPr/>
          <p:nvPr/>
        </p:nvSpPr>
        <p:spPr>
          <a:xfrm>
            <a:off x="1530906" y="3003352"/>
            <a:ext cx="5295662" cy="36957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highlight>
                  <a:srgbClr val="31233E"/>
                </a:highlight>
                <a:latin typeface="Consolas" pitchFamily="34" charset="0"/>
                <a:ea typeface="Consolas" pitchFamily="34" charset="-122"/>
                <a:cs typeface="Consolas" pitchFamily="34" charset="-120"/>
              </a:rPr>
              <a:t>git status</a:t>
            </a:r>
            <a:r>
              <a:rPr lang="en-US" sz="2200" b="1" dirty="0">
                <a:solidFill>
                  <a:srgbClr val="DAD1E6"/>
                </a:solidFill>
                <a:latin typeface="Inconsolata Bold" pitchFamily="34" charset="0"/>
                <a:ea typeface="Inconsolata Bold" pitchFamily="34" charset="-122"/>
                <a:cs typeface="Inconsolata Bold" pitchFamily="34" charset="-120"/>
              </a:rPr>
              <a:t>: Check Your Project's State</a:t>
            </a:r>
            <a:endParaRPr lang="en-US" sz="2200" dirty="0"/>
          </a:p>
        </p:txBody>
      </p:sp>
      <p:sp>
        <p:nvSpPr>
          <p:cNvPr id="6" name="Text 3"/>
          <p:cNvSpPr/>
          <p:nvPr/>
        </p:nvSpPr>
        <p:spPr>
          <a:xfrm>
            <a:off x="1530906" y="3509010"/>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Displays the current state of your working directory and staging area, showing modified, untracked, and staged files.</a:t>
            </a:r>
            <a:endParaRPr lang="en-US" sz="175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895" y="3010376"/>
            <a:ext cx="340162" cy="340162"/>
          </a:xfrm>
          <a:prstGeom prst="rect">
            <a:avLst/>
          </a:prstGeom>
        </p:spPr>
      </p:pic>
      <p:sp>
        <p:nvSpPr>
          <p:cNvPr id="8" name="Text 4"/>
          <p:cNvSpPr/>
          <p:nvPr/>
        </p:nvSpPr>
        <p:spPr>
          <a:xfrm>
            <a:off x="8194000" y="3003352"/>
            <a:ext cx="5642610" cy="72390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highlight>
                  <a:srgbClr val="31233E"/>
                </a:highlight>
                <a:latin typeface="Consolas" pitchFamily="34" charset="0"/>
                <a:ea typeface="Consolas" pitchFamily="34" charset="-122"/>
                <a:cs typeface="Consolas" pitchFamily="34" charset="-120"/>
              </a:rPr>
              <a:t>git add [file]</a:t>
            </a:r>
            <a:r>
              <a:rPr lang="en-US" sz="2200" b="1" dirty="0">
                <a:solidFill>
                  <a:srgbClr val="DAD1E6"/>
                </a:solidFill>
                <a:latin typeface="Inconsolata Bold" pitchFamily="34" charset="0"/>
                <a:ea typeface="Inconsolata Bold" pitchFamily="34" charset="-122"/>
                <a:cs typeface="Inconsolata Bold" pitchFamily="34" charset="-120"/>
              </a:rPr>
              <a:t> or </a:t>
            </a:r>
            <a:r>
              <a:rPr lang="en-US" sz="2200" b="1" dirty="0">
                <a:solidFill>
                  <a:srgbClr val="DAD1E6"/>
                </a:solidFill>
                <a:highlight>
                  <a:srgbClr val="31233E"/>
                </a:highlight>
                <a:latin typeface="Consolas" pitchFamily="34" charset="0"/>
                <a:ea typeface="Consolas" pitchFamily="34" charset="-122"/>
                <a:cs typeface="Consolas" pitchFamily="34" charset="-120"/>
              </a:rPr>
              <a:t>git add .</a:t>
            </a:r>
            <a:r>
              <a:rPr lang="en-US" sz="2200" b="1" dirty="0">
                <a:solidFill>
                  <a:srgbClr val="DAD1E6"/>
                </a:solidFill>
                <a:latin typeface="Inconsolata Bold" pitchFamily="34" charset="0"/>
                <a:ea typeface="Inconsolata Bold" pitchFamily="34" charset="-122"/>
                <a:cs typeface="Inconsolata Bold" pitchFamily="34" charset="-120"/>
              </a:rPr>
              <a:t>: Stage Your Changes</a:t>
            </a:r>
            <a:endParaRPr lang="en-US" sz="2200" dirty="0"/>
          </a:p>
        </p:txBody>
      </p:sp>
      <p:sp>
        <p:nvSpPr>
          <p:cNvPr id="9" name="Text 5"/>
          <p:cNvSpPr/>
          <p:nvPr/>
        </p:nvSpPr>
        <p:spPr>
          <a:xfrm>
            <a:off x="8194000" y="3863340"/>
            <a:ext cx="5642610" cy="110394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Moves changes from the working directory to the staging area, preparing them to be included in the next commit. Use </a:t>
            </a:r>
            <a:r>
              <a:rPr lang="en-US" sz="1750" dirty="0">
                <a:solidFill>
                  <a:srgbClr val="DAD1E6"/>
                </a:solidFill>
                <a:highlight>
                  <a:srgbClr val="31233E"/>
                </a:highlight>
                <a:latin typeface="Consolas" pitchFamily="34" charset="0"/>
                <a:ea typeface="Consolas" pitchFamily="34" charset="-122"/>
                <a:cs typeface="Consolas" pitchFamily="34" charset="-120"/>
              </a:rPr>
              <a:t>.</a:t>
            </a:r>
            <a:r>
              <a:rPr lang="en-US" sz="1750" dirty="0">
                <a:solidFill>
                  <a:srgbClr val="DAD1E6"/>
                </a:solidFill>
                <a:latin typeface="Fira Sans" pitchFamily="34" charset="0"/>
                <a:ea typeface="Fira Sans" pitchFamily="34" charset="-122"/>
                <a:cs typeface="Fira Sans" pitchFamily="34" charset="-120"/>
              </a:rPr>
              <a:t> for all changes.</a:t>
            </a:r>
            <a:endParaRPr lang="en-US" sz="175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800" y="5427940"/>
            <a:ext cx="340162" cy="340162"/>
          </a:xfrm>
          <a:prstGeom prst="rect">
            <a:avLst/>
          </a:prstGeom>
        </p:spPr>
      </p:pic>
      <p:sp>
        <p:nvSpPr>
          <p:cNvPr id="11" name="Text 6"/>
          <p:cNvSpPr/>
          <p:nvPr/>
        </p:nvSpPr>
        <p:spPr>
          <a:xfrm>
            <a:off x="1530906" y="5420916"/>
            <a:ext cx="5642491" cy="72390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highlight>
                  <a:srgbClr val="31233E"/>
                </a:highlight>
                <a:latin typeface="Consolas" pitchFamily="34" charset="0"/>
                <a:ea typeface="Consolas" pitchFamily="34" charset="-122"/>
                <a:cs typeface="Consolas" pitchFamily="34" charset="-120"/>
              </a:rPr>
              <a:t>git commit -m "Message"</a:t>
            </a:r>
            <a:r>
              <a:rPr lang="en-US" sz="2200" b="1" dirty="0">
                <a:solidFill>
                  <a:srgbClr val="DAD1E6"/>
                </a:solidFill>
                <a:latin typeface="Inconsolata Bold" pitchFamily="34" charset="0"/>
                <a:ea typeface="Inconsolata Bold" pitchFamily="34" charset="-122"/>
                <a:cs typeface="Inconsolata Bold" pitchFamily="34" charset="-120"/>
              </a:rPr>
              <a:t>: Save Your Progress</a:t>
            </a:r>
            <a:endParaRPr lang="en-US" sz="2200" dirty="0"/>
          </a:p>
        </p:txBody>
      </p:sp>
      <p:sp>
        <p:nvSpPr>
          <p:cNvPr id="12" name="Text 7"/>
          <p:cNvSpPr/>
          <p:nvPr/>
        </p:nvSpPr>
        <p:spPr>
          <a:xfrm>
            <a:off x="1530906" y="6280904"/>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Records the staged changes into the repository's history as a new commit, along with a descriptive message.</a:t>
            </a:r>
            <a:endParaRPr lang="en-US" sz="1750" dirty="0"/>
          </a:p>
        </p:txBody>
      </p:sp>
      <p:pic>
        <p:nvPicPr>
          <p:cNvPr id="13"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895" y="5427940"/>
            <a:ext cx="340162" cy="340162"/>
          </a:xfrm>
          <a:prstGeom prst="rect">
            <a:avLst/>
          </a:prstGeom>
        </p:spPr>
      </p:pic>
      <p:sp>
        <p:nvSpPr>
          <p:cNvPr id="14" name="Text 8"/>
          <p:cNvSpPr/>
          <p:nvPr/>
        </p:nvSpPr>
        <p:spPr>
          <a:xfrm>
            <a:off x="8194000" y="5420916"/>
            <a:ext cx="3132296" cy="36957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highlight>
                  <a:srgbClr val="31233E"/>
                </a:highlight>
                <a:latin typeface="Consolas" pitchFamily="34" charset="0"/>
                <a:ea typeface="Consolas" pitchFamily="34" charset="-122"/>
                <a:cs typeface="Consolas" pitchFamily="34" charset="-120"/>
              </a:rPr>
              <a:t>git log</a:t>
            </a:r>
            <a:r>
              <a:rPr lang="en-US" sz="2200" b="1" dirty="0">
                <a:solidFill>
                  <a:srgbClr val="DAD1E6"/>
                </a:solidFill>
                <a:latin typeface="Inconsolata Bold" pitchFamily="34" charset="0"/>
                <a:ea typeface="Inconsolata Bold" pitchFamily="34" charset="-122"/>
                <a:cs typeface="Inconsolata Bold" pitchFamily="34" charset="-120"/>
              </a:rPr>
              <a:t>: Review History</a:t>
            </a:r>
            <a:endParaRPr lang="en-US" sz="2200" dirty="0"/>
          </a:p>
        </p:txBody>
      </p:sp>
      <p:sp>
        <p:nvSpPr>
          <p:cNvPr id="15" name="Text 9"/>
          <p:cNvSpPr/>
          <p:nvPr/>
        </p:nvSpPr>
        <p:spPr>
          <a:xfrm>
            <a:off x="8194000" y="5926574"/>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Shows the commit history, listing each commit with its author, date, and commit message.</a:t>
            </a:r>
            <a:endParaRPr lang="en-US" sz="1750" dirty="0"/>
          </a:p>
        </p:txBody>
      </p:sp>
      <p:pic>
        <p:nvPicPr>
          <p:cNvPr id="17" name="Picture 16">
            <a:extLst>
              <a:ext uri="{FF2B5EF4-FFF2-40B4-BE49-F238E27FC236}">
                <a16:creationId xmlns:a16="http://schemas.microsoft.com/office/drawing/2014/main" id="{0A88222F-0EE1-A5EF-E6F6-69C2C3965581}"/>
              </a:ext>
            </a:extLst>
          </p:cNvPr>
          <p:cNvPicPr>
            <a:picLocks noChangeAspect="1"/>
          </p:cNvPicPr>
          <p:nvPr/>
        </p:nvPicPr>
        <p:blipFill>
          <a:blip r:embed="rId5"/>
          <a:stretch>
            <a:fillRect/>
          </a:stretch>
        </p:blipFill>
        <p:spPr>
          <a:xfrm>
            <a:off x="12854159" y="7744145"/>
            <a:ext cx="1657581" cy="4854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3545" y="584240"/>
            <a:ext cx="11417022" cy="663893"/>
          </a:xfrm>
          <a:prstGeom prst="rect">
            <a:avLst/>
          </a:prstGeom>
          <a:noFill/>
          <a:ln/>
        </p:spPr>
        <p:txBody>
          <a:bodyPr wrap="none" lIns="0" tIns="0" rIns="0" bIns="0" rtlCol="0" anchor="t"/>
          <a:lstStyle/>
          <a:p>
            <a:pPr marL="0" indent="0" algn="l">
              <a:lnSpc>
                <a:spcPts val="5200"/>
              </a:lnSpc>
              <a:buNone/>
            </a:pPr>
            <a:r>
              <a:rPr lang="en-US" sz="4150" b="1" dirty="0">
                <a:solidFill>
                  <a:srgbClr val="F94CAF"/>
                </a:solidFill>
                <a:latin typeface="Inconsolata Bold" pitchFamily="34" charset="0"/>
                <a:ea typeface="Inconsolata Bold" pitchFamily="34" charset="-122"/>
                <a:cs typeface="Inconsolata Bold" pitchFamily="34" charset="-120"/>
              </a:rPr>
              <a:t>Working with Branches: Parallel Development</a:t>
            </a:r>
            <a:endParaRPr lang="en-US" sz="4150" dirty="0"/>
          </a:p>
        </p:txBody>
      </p:sp>
      <p:sp>
        <p:nvSpPr>
          <p:cNvPr id="3" name="Text 1"/>
          <p:cNvSpPr/>
          <p:nvPr/>
        </p:nvSpPr>
        <p:spPr>
          <a:xfrm>
            <a:off x="743545" y="1672947"/>
            <a:ext cx="13143309" cy="679609"/>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Branches are essential for isolating development work, allowing teams to work on multiple features or fixes concurrently without affecting the main codebase.</a:t>
            </a:r>
            <a:endParaRPr lang="en-US" sz="1650" dirty="0"/>
          </a:p>
        </p:txBody>
      </p:sp>
      <p:pic>
        <p:nvPicPr>
          <p:cNvPr id="4" name="Image 0" descr="preencoded.png"/>
          <p:cNvPicPr>
            <a:picLocks noChangeAspect="1"/>
          </p:cNvPicPr>
          <p:nvPr/>
        </p:nvPicPr>
        <p:blipFill>
          <a:blip r:embed="rId3"/>
          <a:stretch>
            <a:fillRect/>
          </a:stretch>
        </p:blipFill>
        <p:spPr>
          <a:xfrm>
            <a:off x="743545" y="2830473"/>
            <a:ext cx="4946213" cy="4946213"/>
          </a:xfrm>
          <a:prstGeom prst="rect">
            <a:avLst/>
          </a:prstGeom>
        </p:spPr>
      </p:pic>
      <p:sp>
        <p:nvSpPr>
          <p:cNvPr id="5" name="Text 2"/>
          <p:cNvSpPr/>
          <p:nvPr/>
        </p:nvSpPr>
        <p:spPr>
          <a:xfrm>
            <a:off x="6215777" y="2782729"/>
            <a:ext cx="7678579" cy="355044"/>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DAD1E6"/>
                </a:solidFill>
                <a:latin typeface="Fira Sans" pitchFamily="34" charset="0"/>
                <a:ea typeface="Fira Sans" pitchFamily="34" charset="-122"/>
                <a:cs typeface="Fira Sans" pitchFamily="34" charset="-120"/>
              </a:rPr>
              <a:t>List branches:</a:t>
            </a:r>
            <a:r>
              <a:rPr lang="en-US" sz="1650" dirty="0">
                <a:solidFill>
                  <a:srgbClr val="DAD1E6"/>
                </a:solidFill>
                <a:latin typeface="Fira Sans" pitchFamily="34" charset="0"/>
                <a:ea typeface="Fira Sans" pitchFamily="34" charset="-122"/>
                <a:cs typeface="Fira Sans" pitchFamily="34" charset="-120"/>
              </a:rPr>
              <a:t> </a:t>
            </a:r>
            <a:r>
              <a:rPr lang="en-US" sz="1650" dirty="0">
                <a:solidFill>
                  <a:srgbClr val="DAD1E6"/>
                </a:solidFill>
                <a:highlight>
                  <a:srgbClr val="31233E"/>
                </a:highlight>
                <a:latin typeface="Consolas" pitchFamily="34" charset="0"/>
                <a:ea typeface="Consolas" pitchFamily="34" charset="-122"/>
                <a:cs typeface="Consolas" pitchFamily="34" charset="-120"/>
              </a:rPr>
              <a:t>git branch</a:t>
            </a:r>
            <a:r>
              <a:rPr lang="en-US" sz="1650" dirty="0">
                <a:solidFill>
                  <a:srgbClr val="DAD1E6"/>
                </a:solidFill>
                <a:latin typeface="Fira Sans" pitchFamily="34" charset="0"/>
                <a:ea typeface="Fira Sans" pitchFamily="34" charset="-122"/>
                <a:cs typeface="Fira Sans" pitchFamily="34" charset="-120"/>
              </a:rPr>
              <a:t> shows all local branches.</a:t>
            </a:r>
            <a:endParaRPr lang="en-US" sz="1650" dirty="0"/>
          </a:p>
        </p:txBody>
      </p:sp>
      <p:sp>
        <p:nvSpPr>
          <p:cNvPr id="6" name="Text 3"/>
          <p:cNvSpPr/>
          <p:nvPr/>
        </p:nvSpPr>
        <p:spPr>
          <a:xfrm>
            <a:off x="6215777" y="3212068"/>
            <a:ext cx="7678579" cy="694849"/>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DAD1E6"/>
                </a:solidFill>
                <a:latin typeface="Fira Sans" pitchFamily="34" charset="0"/>
                <a:ea typeface="Fira Sans" pitchFamily="34" charset="-122"/>
                <a:cs typeface="Fira Sans" pitchFamily="34" charset="-120"/>
              </a:rPr>
              <a:t>Create a new branch:</a:t>
            </a:r>
            <a:r>
              <a:rPr lang="en-US" sz="1650" dirty="0">
                <a:solidFill>
                  <a:srgbClr val="DAD1E6"/>
                </a:solidFill>
                <a:latin typeface="Fira Sans" pitchFamily="34" charset="0"/>
                <a:ea typeface="Fira Sans" pitchFamily="34" charset="-122"/>
                <a:cs typeface="Fira Sans" pitchFamily="34" charset="-120"/>
              </a:rPr>
              <a:t> </a:t>
            </a:r>
            <a:r>
              <a:rPr lang="en-US" sz="1650" dirty="0">
                <a:solidFill>
                  <a:srgbClr val="DAD1E6"/>
                </a:solidFill>
                <a:highlight>
                  <a:srgbClr val="31233E"/>
                </a:highlight>
                <a:latin typeface="Consolas" pitchFamily="34" charset="0"/>
                <a:ea typeface="Consolas" pitchFamily="34" charset="-122"/>
                <a:cs typeface="Consolas" pitchFamily="34" charset="-120"/>
              </a:rPr>
              <a:t>git branch [branch-name]</a:t>
            </a:r>
            <a:r>
              <a:rPr lang="en-US" sz="1650" dirty="0">
                <a:solidFill>
                  <a:srgbClr val="DAD1E6"/>
                </a:solidFill>
                <a:latin typeface="Fira Sans" pitchFamily="34" charset="0"/>
                <a:ea typeface="Fira Sans" pitchFamily="34" charset="-122"/>
                <a:cs typeface="Fira Sans" pitchFamily="34" charset="-120"/>
              </a:rPr>
              <a:t> creates a new branch, but you remain on the current one.</a:t>
            </a:r>
            <a:endParaRPr lang="en-US" sz="1650" dirty="0"/>
          </a:p>
        </p:txBody>
      </p:sp>
      <p:sp>
        <p:nvSpPr>
          <p:cNvPr id="7" name="Text 4"/>
          <p:cNvSpPr/>
          <p:nvPr/>
        </p:nvSpPr>
        <p:spPr>
          <a:xfrm>
            <a:off x="6215777" y="3981212"/>
            <a:ext cx="7678579" cy="710089"/>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DAD1E6"/>
                </a:solidFill>
                <a:latin typeface="Fira Sans" pitchFamily="34" charset="0"/>
                <a:ea typeface="Fira Sans" pitchFamily="34" charset="-122"/>
                <a:cs typeface="Fira Sans" pitchFamily="34" charset="-120"/>
              </a:rPr>
              <a:t>Switch branches:</a:t>
            </a:r>
            <a:r>
              <a:rPr lang="en-US" sz="1650" dirty="0">
                <a:solidFill>
                  <a:srgbClr val="DAD1E6"/>
                </a:solidFill>
                <a:latin typeface="Fira Sans" pitchFamily="34" charset="0"/>
                <a:ea typeface="Fira Sans" pitchFamily="34" charset="-122"/>
                <a:cs typeface="Fira Sans" pitchFamily="34" charset="-120"/>
              </a:rPr>
              <a:t> </a:t>
            </a:r>
            <a:r>
              <a:rPr lang="en-US" sz="1650" dirty="0">
                <a:solidFill>
                  <a:srgbClr val="DAD1E6"/>
                </a:solidFill>
                <a:highlight>
                  <a:srgbClr val="31233E"/>
                </a:highlight>
                <a:latin typeface="Consolas" pitchFamily="34" charset="0"/>
                <a:ea typeface="Consolas" pitchFamily="34" charset="-122"/>
                <a:cs typeface="Consolas" pitchFamily="34" charset="-120"/>
              </a:rPr>
              <a:t>git checkout [branch-name]</a:t>
            </a:r>
            <a:r>
              <a:rPr lang="en-US" sz="1650" dirty="0">
                <a:solidFill>
                  <a:srgbClr val="DAD1E6"/>
                </a:solidFill>
                <a:latin typeface="Fira Sans" pitchFamily="34" charset="0"/>
                <a:ea typeface="Fira Sans" pitchFamily="34" charset="-122"/>
                <a:cs typeface="Fira Sans" pitchFamily="34" charset="-120"/>
              </a:rPr>
              <a:t> or the more modern </a:t>
            </a:r>
            <a:r>
              <a:rPr lang="en-US" sz="1650" dirty="0">
                <a:solidFill>
                  <a:srgbClr val="DAD1E6"/>
                </a:solidFill>
                <a:highlight>
                  <a:srgbClr val="31233E"/>
                </a:highlight>
                <a:latin typeface="Consolas" pitchFamily="34" charset="0"/>
                <a:ea typeface="Consolas" pitchFamily="34" charset="-122"/>
                <a:cs typeface="Consolas" pitchFamily="34" charset="-120"/>
              </a:rPr>
              <a:t>git switch [branch-name]</a:t>
            </a:r>
            <a:r>
              <a:rPr lang="en-US" sz="1650" dirty="0">
                <a:solidFill>
                  <a:srgbClr val="DAD1E6"/>
                </a:solidFill>
                <a:latin typeface="Fira Sans" pitchFamily="34" charset="0"/>
                <a:ea typeface="Fira Sans" pitchFamily="34" charset="-122"/>
                <a:cs typeface="Fira Sans" pitchFamily="34" charset="-120"/>
              </a:rPr>
              <a:t> moves your working directory to another branch.</a:t>
            </a:r>
            <a:endParaRPr lang="en-US" sz="1650" dirty="0"/>
          </a:p>
        </p:txBody>
      </p:sp>
      <p:sp>
        <p:nvSpPr>
          <p:cNvPr id="8" name="Text 5"/>
          <p:cNvSpPr/>
          <p:nvPr/>
        </p:nvSpPr>
        <p:spPr>
          <a:xfrm>
            <a:off x="6215777" y="4765596"/>
            <a:ext cx="7678579" cy="694849"/>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DAD1E6"/>
                </a:solidFill>
                <a:latin typeface="Fira Sans" pitchFamily="34" charset="0"/>
                <a:ea typeface="Fira Sans" pitchFamily="34" charset="-122"/>
                <a:cs typeface="Fira Sans" pitchFamily="34" charset="-120"/>
              </a:rPr>
              <a:t>Create &amp; switch instantly:</a:t>
            </a:r>
            <a:r>
              <a:rPr lang="en-US" sz="1650" dirty="0">
                <a:solidFill>
                  <a:srgbClr val="DAD1E6"/>
                </a:solidFill>
                <a:latin typeface="Fira Sans" pitchFamily="34" charset="0"/>
                <a:ea typeface="Fira Sans" pitchFamily="34" charset="-122"/>
                <a:cs typeface="Fira Sans" pitchFamily="34" charset="-120"/>
              </a:rPr>
              <a:t> </a:t>
            </a:r>
            <a:r>
              <a:rPr lang="en-US" sz="1650" dirty="0">
                <a:solidFill>
                  <a:srgbClr val="DAD1E6"/>
                </a:solidFill>
                <a:highlight>
                  <a:srgbClr val="31233E"/>
                </a:highlight>
                <a:latin typeface="Consolas" pitchFamily="34" charset="0"/>
                <a:ea typeface="Consolas" pitchFamily="34" charset="-122"/>
                <a:cs typeface="Consolas" pitchFamily="34" charset="-120"/>
              </a:rPr>
              <a:t>git checkout -b [branch-name]</a:t>
            </a:r>
            <a:r>
              <a:rPr lang="en-US" sz="1650" dirty="0">
                <a:solidFill>
                  <a:srgbClr val="DAD1E6"/>
                </a:solidFill>
                <a:latin typeface="Fira Sans" pitchFamily="34" charset="0"/>
                <a:ea typeface="Fira Sans" pitchFamily="34" charset="-122"/>
                <a:cs typeface="Fira Sans" pitchFamily="34" charset="-120"/>
              </a:rPr>
              <a:t> creates a new branch and immediately switches to it.</a:t>
            </a:r>
            <a:endParaRPr lang="en-US" sz="1650" dirty="0"/>
          </a:p>
        </p:txBody>
      </p:sp>
      <p:sp>
        <p:nvSpPr>
          <p:cNvPr id="9" name="Text 6"/>
          <p:cNvSpPr/>
          <p:nvPr/>
        </p:nvSpPr>
        <p:spPr>
          <a:xfrm>
            <a:off x="6215777" y="5534739"/>
            <a:ext cx="7678579" cy="694849"/>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DAD1E6"/>
                </a:solidFill>
                <a:latin typeface="Fira Sans" pitchFamily="34" charset="0"/>
                <a:ea typeface="Fira Sans" pitchFamily="34" charset="-122"/>
                <a:cs typeface="Fira Sans" pitchFamily="34" charset="-120"/>
              </a:rPr>
              <a:t>Merge branches:</a:t>
            </a:r>
            <a:r>
              <a:rPr lang="en-US" sz="1650" dirty="0">
                <a:solidFill>
                  <a:srgbClr val="DAD1E6"/>
                </a:solidFill>
                <a:latin typeface="Fira Sans" pitchFamily="34" charset="0"/>
                <a:ea typeface="Fira Sans" pitchFamily="34" charset="-122"/>
                <a:cs typeface="Fira Sans" pitchFamily="34" charset="-120"/>
              </a:rPr>
              <a:t> </a:t>
            </a:r>
            <a:r>
              <a:rPr lang="en-US" sz="1650" dirty="0">
                <a:solidFill>
                  <a:srgbClr val="DAD1E6"/>
                </a:solidFill>
                <a:highlight>
                  <a:srgbClr val="31233E"/>
                </a:highlight>
                <a:latin typeface="Consolas" pitchFamily="34" charset="0"/>
                <a:ea typeface="Consolas" pitchFamily="34" charset="-122"/>
                <a:cs typeface="Consolas" pitchFamily="34" charset="-120"/>
              </a:rPr>
              <a:t>git merge [branch-name]</a:t>
            </a:r>
            <a:r>
              <a:rPr lang="en-US" sz="1650" dirty="0">
                <a:solidFill>
                  <a:srgbClr val="DAD1E6"/>
                </a:solidFill>
                <a:latin typeface="Fira Sans" pitchFamily="34" charset="0"/>
                <a:ea typeface="Fira Sans" pitchFamily="34" charset="-122"/>
                <a:cs typeface="Fira Sans" pitchFamily="34" charset="-120"/>
              </a:rPr>
              <a:t> integrates changes from the specified branch into your current branch.</a:t>
            </a:r>
            <a:endParaRPr lang="en-US" sz="1650" dirty="0"/>
          </a:p>
        </p:txBody>
      </p:sp>
      <p:pic>
        <p:nvPicPr>
          <p:cNvPr id="11" name="Picture 10">
            <a:extLst>
              <a:ext uri="{FF2B5EF4-FFF2-40B4-BE49-F238E27FC236}">
                <a16:creationId xmlns:a16="http://schemas.microsoft.com/office/drawing/2014/main" id="{52448102-CC6D-25DC-23D9-3460524F1192}"/>
              </a:ext>
            </a:extLst>
          </p:cNvPr>
          <p:cNvPicPr>
            <a:picLocks noChangeAspect="1"/>
          </p:cNvPicPr>
          <p:nvPr/>
        </p:nvPicPr>
        <p:blipFill>
          <a:blip r:embed="rId4"/>
          <a:stretch>
            <a:fillRect/>
          </a:stretch>
        </p:blipFill>
        <p:spPr>
          <a:xfrm>
            <a:off x="12887209" y="7771178"/>
            <a:ext cx="1657581" cy="3429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96967" y="717352"/>
            <a:ext cx="7098625" cy="443746"/>
          </a:xfrm>
          <a:prstGeom prst="rect">
            <a:avLst/>
          </a:prstGeom>
          <a:noFill/>
          <a:ln/>
        </p:spPr>
        <p:txBody>
          <a:bodyPr wrap="none" lIns="0" tIns="0" rIns="0" bIns="0" rtlCol="0" anchor="t"/>
          <a:lstStyle/>
          <a:p>
            <a:pPr marL="0" indent="0" algn="l">
              <a:lnSpc>
                <a:spcPts val="3450"/>
              </a:lnSpc>
              <a:buNone/>
            </a:pPr>
            <a:r>
              <a:rPr lang="en-US" sz="2750" b="1" dirty="0">
                <a:solidFill>
                  <a:srgbClr val="F94CAF"/>
                </a:solidFill>
                <a:latin typeface="Inconsolata Bold" pitchFamily="34" charset="0"/>
                <a:ea typeface="Inconsolata Bold" pitchFamily="34" charset="-122"/>
                <a:cs typeface="Inconsolata Bold" pitchFamily="34" charset="-120"/>
              </a:rPr>
              <a:t>Syncing with GitHub: Remote Repositories</a:t>
            </a:r>
            <a:endParaRPr lang="en-US" sz="2750" dirty="0"/>
          </a:p>
        </p:txBody>
      </p:sp>
      <p:sp>
        <p:nvSpPr>
          <p:cNvPr id="4" name="Text 1"/>
          <p:cNvSpPr/>
          <p:nvPr/>
        </p:nvSpPr>
        <p:spPr>
          <a:xfrm>
            <a:off x="496967" y="1374100"/>
            <a:ext cx="8150066" cy="227171"/>
          </a:xfrm>
          <a:prstGeom prst="rect">
            <a:avLst/>
          </a:prstGeom>
          <a:noFill/>
          <a:ln/>
        </p:spPr>
        <p:txBody>
          <a:bodyPr wrap="none" lIns="0" tIns="0" rIns="0" bIns="0" rtlCol="0" anchor="t"/>
          <a:lstStyle/>
          <a:p>
            <a:pPr marL="0" indent="0" algn="l">
              <a:lnSpc>
                <a:spcPts val="1750"/>
              </a:lnSpc>
              <a:buNone/>
            </a:pPr>
            <a:r>
              <a:rPr lang="en-US" sz="1100" dirty="0">
                <a:solidFill>
                  <a:srgbClr val="DAD1E6"/>
                </a:solidFill>
                <a:latin typeface="Fira Sans" pitchFamily="34" charset="0"/>
                <a:ea typeface="Fira Sans" pitchFamily="34" charset="-122"/>
                <a:cs typeface="Fira Sans" pitchFamily="34" charset="-120"/>
              </a:rPr>
              <a:t>GitHub acts as your central hub, enabling collaboration and ensuring your project is backed up and accessible to your team.</a:t>
            </a:r>
            <a:endParaRPr lang="en-US" sz="1100" dirty="0"/>
          </a:p>
        </p:txBody>
      </p:sp>
      <p:sp>
        <p:nvSpPr>
          <p:cNvPr id="5" name="Shape 2"/>
          <p:cNvSpPr/>
          <p:nvPr/>
        </p:nvSpPr>
        <p:spPr>
          <a:xfrm>
            <a:off x="496967" y="1973937"/>
            <a:ext cx="8150066" cy="1061561"/>
          </a:xfrm>
          <a:prstGeom prst="roundRect">
            <a:avLst>
              <a:gd name="adj" fmla="val 6891"/>
            </a:avLst>
          </a:prstGeom>
          <a:solidFill>
            <a:srgbClr val="241631"/>
          </a:solidFill>
          <a:ln/>
        </p:spPr>
      </p:sp>
      <p:pic>
        <p:nvPicPr>
          <p:cNvPr id="6" name="Image 1" descr="preencoded.png"/>
          <p:cNvPicPr>
            <a:picLocks noChangeAspect="1"/>
          </p:cNvPicPr>
          <p:nvPr/>
        </p:nvPicPr>
        <p:blipFill>
          <a:blip r:embed="rId4"/>
          <a:stretch>
            <a:fillRect/>
          </a:stretch>
        </p:blipFill>
        <p:spPr>
          <a:xfrm>
            <a:off x="496967" y="1958697"/>
            <a:ext cx="8150066" cy="60960"/>
          </a:xfrm>
          <a:prstGeom prst="rect">
            <a:avLst/>
          </a:prstGeom>
        </p:spPr>
      </p:pic>
      <p:pic>
        <p:nvPicPr>
          <p:cNvPr id="7" name="Image 2" descr="preencoded.png"/>
          <p:cNvPicPr>
            <a:picLocks noChangeAspect="1"/>
          </p:cNvPicPr>
          <p:nvPr/>
        </p:nvPicPr>
        <p:blipFill>
          <a:blip r:embed="rId5"/>
          <a:stretch>
            <a:fillRect/>
          </a:stretch>
        </p:blipFill>
        <p:spPr>
          <a:xfrm>
            <a:off x="4358997" y="1760934"/>
            <a:ext cx="426006" cy="426006"/>
          </a:xfrm>
          <a:prstGeom prst="rect">
            <a:avLst/>
          </a:prstGeom>
        </p:spPr>
      </p:pic>
      <p:sp>
        <p:nvSpPr>
          <p:cNvPr id="8" name="Text 3"/>
          <p:cNvSpPr/>
          <p:nvPr/>
        </p:nvSpPr>
        <p:spPr>
          <a:xfrm>
            <a:off x="4486751" y="1867376"/>
            <a:ext cx="170378" cy="213003"/>
          </a:xfrm>
          <a:prstGeom prst="rect">
            <a:avLst/>
          </a:prstGeom>
          <a:noFill/>
          <a:ln/>
        </p:spPr>
        <p:txBody>
          <a:bodyPr wrap="none" lIns="0" tIns="0" rIns="0" bIns="0" rtlCol="0" anchor="t"/>
          <a:lstStyle/>
          <a:p>
            <a:pPr marL="0" indent="0" algn="l">
              <a:lnSpc>
                <a:spcPts val="2100"/>
              </a:lnSpc>
              <a:buNone/>
            </a:pPr>
            <a:r>
              <a:rPr lang="en-US" sz="1300" b="1" dirty="0">
                <a:solidFill>
                  <a:srgbClr val="000000"/>
                </a:solidFill>
                <a:latin typeface="Inconsolata Bold" pitchFamily="34" charset="0"/>
                <a:ea typeface="Inconsolata Bold" pitchFamily="34" charset="-122"/>
                <a:cs typeface="Inconsolata Bold" pitchFamily="34" charset="-120"/>
              </a:rPr>
              <a:t>1</a:t>
            </a:r>
            <a:endParaRPr lang="en-US" sz="1300" dirty="0"/>
          </a:p>
        </p:txBody>
      </p:sp>
      <p:sp>
        <p:nvSpPr>
          <p:cNvPr id="9" name="Text 4"/>
          <p:cNvSpPr/>
          <p:nvPr/>
        </p:nvSpPr>
        <p:spPr>
          <a:xfrm>
            <a:off x="654129" y="2328982"/>
            <a:ext cx="1862852" cy="221813"/>
          </a:xfrm>
          <a:prstGeom prst="rect">
            <a:avLst/>
          </a:prstGeom>
          <a:noFill/>
          <a:ln/>
        </p:spPr>
        <p:txBody>
          <a:bodyPr wrap="none" lIns="0" tIns="0" rIns="0" bIns="0" rtlCol="0" anchor="t"/>
          <a:lstStyle/>
          <a:p>
            <a:pPr marL="0" indent="0" algn="l">
              <a:lnSpc>
                <a:spcPts val="1700"/>
              </a:lnSpc>
              <a:buNone/>
            </a:pPr>
            <a:r>
              <a:rPr lang="en-US" sz="1350" b="1" dirty="0">
                <a:solidFill>
                  <a:srgbClr val="DAD1E6"/>
                </a:solidFill>
                <a:latin typeface="Inconsolata Bold" pitchFamily="34" charset="0"/>
                <a:ea typeface="Inconsolata Bold" pitchFamily="34" charset="-122"/>
                <a:cs typeface="Inconsolata Bold" pitchFamily="34" charset="-120"/>
              </a:rPr>
              <a:t>Add Remote Repository</a:t>
            </a:r>
            <a:endParaRPr lang="en-US" sz="1350" dirty="0"/>
          </a:p>
        </p:txBody>
      </p:sp>
      <p:sp>
        <p:nvSpPr>
          <p:cNvPr id="10" name="Text 5"/>
          <p:cNvSpPr/>
          <p:nvPr/>
        </p:nvSpPr>
        <p:spPr>
          <a:xfrm>
            <a:off x="654129" y="2635925"/>
            <a:ext cx="7835741" cy="242411"/>
          </a:xfrm>
          <a:prstGeom prst="rect">
            <a:avLst/>
          </a:prstGeom>
          <a:noFill/>
          <a:ln/>
        </p:spPr>
        <p:txBody>
          <a:bodyPr wrap="none" lIns="0" tIns="0" rIns="0" bIns="0" rtlCol="0" anchor="t"/>
          <a:lstStyle/>
          <a:p>
            <a:pPr marL="0" indent="0" algn="l">
              <a:lnSpc>
                <a:spcPts val="1750"/>
              </a:lnSpc>
              <a:buNone/>
            </a:pPr>
            <a:r>
              <a:rPr lang="en-US" sz="1100" dirty="0">
                <a:solidFill>
                  <a:srgbClr val="DAD1E6"/>
                </a:solidFill>
                <a:latin typeface="Fira Sans" pitchFamily="34" charset="0"/>
                <a:ea typeface="Fira Sans" pitchFamily="34" charset="-122"/>
                <a:cs typeface="Fira Sans" pitchFamily="34" charset="-120"/>
              </a:rPr>
              <a:t>Connect your local repository to a remote one on GitHub using </a:t>
            </a:r>
            <a:r>
              <a:rPr lang="en-US" sz="1100" dirty="0">
                <a:solidFill>
                  <a:srgbClr val="DAD1E6"/>
                </a:solidFill>
                <a:highlight>
                  <a:srgbClr val="31233E"/>
                </a:highlight>
                <a:latin typeface="Consolas" pitchFamily="34" charset="0"/>
                <a:ea typeface="Consolas" pitchFamily="34" charset="-122"/>
                <a:cs typeface="Consolas" pitchFamily="34" charset="-120"/>
              </a:rPr>
              <a:t>git remote add origin [url]</a:t>
            </a:r>
            <a:r>
              <a:rPr lang="en-US" sz="1100" dirty="0">
                <a:solidFill>
                  <a:srgbClr val="DAD1E6"/>
                </a:solidFill>
                <a:latin typeface="Fira Sans" pitchFamily="34" charset="0"/>
                <a:ea typeface="Fira Sans" pitchFamily="34" charset="-122"/>
                <a:cs typeface="Fira Sans" pitchFamily="34" charset="-120"/>
              </a:rPr>
              <a:t>.</a:t>
            </a:r>
            <a:endParaRPr lang="en-US" sz="1100" dirty="0"/>
          </a:p>
        </p:txBody>
      </p:sp>
      <p:sp>
        <p:nvSpPr>
          <p:cNvPr id="11" name="Shape 6"/>
          <p:cNvSpPr/>
          <p:nvPr/>
        </p:nvSpPr>
        <p:spPr>
          <a:xfrm>
            <a:off x="496967" y="3390424"/>
            <a:ext cx="8150066" cy="1288733"/>
          </a:xfrm>
          <a:prstGeom prst="roundRect">
            <a:avLst>
              <a:gd name="adj" fmla="val 5676"/>
            </a:avLst>
          </a:prstGeom>
          <a:solidFill>
            <a:srgbClr val="241631"/>
          </a:solidFill>
          <a:ln/>
        </p:spPr>
      </p:sp>
      <p:pic>
        <p:nvPicPr>
          <p:cNvPr id="12" name="Image 3" descr="preencoded.png"/>
          <p:cNvPicPr>
            <a:picLocks noChangeAspect="1"/>
          </p:cNvPicPr>
          <p:nvPr/>
        </p:nvPicPr>
        <p:blipFill>
          <a:blip r:embed="rId4"/>
          <a:stretch>
            <a:fillRect/>
          </a:stretch>
        </p:blipFill>
        <p:spPr>
          <a:xfrm>
            <a:off x="496967" y="3375184"/>
            <a:ext cx="8150066" cy="60960"/>
          </a:xfrm>
          <a:prstGeom prst="rect">
            <a:avLst/>
          </a:prstGeom>
        </p:spPr>
      </p:pic>
      <p:pic>
        <p:nvPicPr>
          <p:cNvPr id="13" name="Image 4" descr="preencoded.png"/>
          <p:cNvPicPr>
            <a:picLocks noChangeAspect="1"/>
          </p:cNvPicPr>
          <p:nvPr/>
        </p:nvPicPr>
        <p:blipFill>
          <a:blip r:embed="rId5"/>
          <a:stretch>
            <a:fillRect/>
          </a:stretch>
        </p:blipFill>
        <p:spPr>
          <a:xfrm>
            <a:off x="4358997" y="3177421"/>
            <a:ext cx="426006" cy="426006"/>
          </a:xfrm>
          <a:prstGeom prst="rect">
            <a:avLst/>
          </a:prstGeom>
        </p:spPr>
      </p:pic>
      <p:sp>
        <p:nvSpPr>
          <p:cNvPr id="14" name="Text 7"/>
          <p:cNvSpPr/>
          <p:nvPr/>
        </p:nvSpPr>
        <p:spPr>
          <a:xfrm>
            <a:off x="4486751" y="3283863"/>
            <a:ext cx="170378" cy="213003"/>
          </a:xfrm>
          <a:prstGeom prst="rect">
            <a:avLst/>
          </a:prstGeom>
          <a:noFill/>
          <a:ln/>
        </p:spPr>
        <p:txBody>
          <a:bodyPr wrap="none" lIns="0" tIns="0" rIns="0" bIns="0" rtlCol="0" anchor="t"/>
          <a:lstStyle/>
          <a:p>
            <a:pPr marL="0" indent="0" algn="l">
              <a:lnSpc>
                <a:spcPts val="2100"/>
              </a:lnSpc>
              <a:buNone/>
            </a:pPr>
            <a:r>
              <a:rPr lang="en-US" sz="1300" b="1" dirty="0">
                <a:solidFill>
                  <a:srgbClr val="000000"/>
                </a:solidFill>
                <a:latin typeface="Inconsolata Bold" pitchFamily="34" charset="0"/>
                <a:ea typeface="Inconsolata Bold" pitchFamily="34" charset="-122"/>
                <a:cs typeface="Inconsolata Bold" pitchFamily="34" charset="-120"/>
              </a:rPr>
              <a:t>2</a:t>
            </a:r>
            <a:endParaRPr lang="en-US" sz="1300" dirty="0"/>
          </a:p>
        </p:txBody>
      </p:sp>
      <p:sp>
        <p:nvSpPr>
          <p:cNvPr id="15" name="Text 8"/>
          <p:cNvSpPr/>
          <p:nvPr/>
        </p:nvSpPr>
        <p:spPr>
          <a:xfrm>
            <a:off x="654129" y="3745468"/>
            <a:ext cx="1951553" cy="221813"/>
          </a:xfrm>
          <a:prstGeom prst="rect">
            <a:avLst/>
          </a:prstGeom>
          <a:noFill/>
          <a:ln/>
        </p:spPr>
        <p:txBody>
          <a:bodyPr wrap="none" lIns="0" tIns="0" rIns="0" bIns="0" rtlCol="0" anchor="t"/>
          <a:lstStyle/>
          <a:p>
            <a:pPr marL="0" indent="0" algn="l">
              <a:lnSpc>
                <a:spcPts val="1700"/>
              </a:lnSpc>
              <a:buNone/>
            </a:pPr>
            <a:r>
              <a:rPr lang="en-US" sz="1350" b="1" dirty="0">
                <a:solidFill>
                  <a:srgbClr val="DAD1E6"/>
                </a:solidFill>
                <a:latin typeface="Inconsolata Bold" pitchFamily="34" charset="0"/>
                <a:ea typeface="Inconsolata Bold" pitchFamily="34" charset="-122"/>
                <a:cs typeface="Inconsolata Bold" pitchFamily="34" charset="-120"/>
              </a:rPr>
              <a:t>Push Changes to Remote</a:t>
            </a:r>
            <a:endParaRPr lang="en-US" sz="1350" dirty="0"/>
          </a:p>
        </p:txBody>
      </p:sp>
      <p:sp>
        <p:nvSpPr>
          <p:cNvPr id="16" name="Text 9"/>
          <p:cNvSpPr/>
          <p:nvPr/>
        </p:nvSpPr>
        <p:spPr>
          <a:xfrm>
            <a:off x="654129" y="4052411"/>
            <a:ext cx="7835741" cy="469582"/>
          </a:xfrm>
          <a:prstGeom prst="rect">
            <a:avLst/>
          </a:prstGeom>
          <a:noFill/>
          <a:ln/>
        </p:spPr>
        <p:txBody>
          <a:bodyPr wrap="square" lIns="0" tIns="0" rIns="0" bIns="0" rtlCol="0" anchor="t"/>
          <a:lstStyle/>
          <a:p>
            <a:pPr marL="0" indent="0" algn="l">
              <a:lnSpc>
                <a:spcPts val="1750"/>
              </a:lnSpc>
              <a:buNone/>
            </a:pPr>
            <a:r>
              <a:rPr lang="en-US" sz="1100" dirty="0">
                <a:solidFill>
                  <a:srgbClr val="DAD1E6"/>
                </a:solidFill>
                <a:latin typeface="Fira Sans" pitchFamily="34" charset="0"/>
                <a:ea typeface="Fira Sans" pitchFamily="34" charset="-122"/>
                <a:cs typeface="Fira Sans" pitchFamily="34" charset="-120"/>
              </a:rPr>
              <a:t>Upload your local commits to the remote repository with </a:t>
            </a:r>
            <a:r>
              <a:rPr lang="en-US" sz="1100" dirty="0">
                <a:solidFill>
                  <a:srgbClr val="DAD1E6"/>
                </a:solidFill>
                <a:highlight>
                  <a:srgbClr val="31233E"/>
                </a:highlight>
                <a:latin typeface="Consolas" pitchFamily="34" charset="0"/>
                <a:ea typeface="Consolas" pitchFamily="34" charset="-122"/>
                <a:cs typeface="Consolas" pitchFamily="34" charset="-120"/>
              </a:rPr>
              <a:t>git push -u origin [branch]</a:t>
            </a:r>
            <a:r>
              <a:rPr lang="en-US" sz="1100" dirty="0">
                <a:solidFill>
                  <a:srgbClr val="DAD1E6"/>
                </a:solidFill>
                <a:latin typeface="Fira Sans" pitchFamily="34" charset="0"/>
                <a:ea typeface="Fira Sans" pitchFamily="34" charset="-122"/>
                <a:cs typeface="Fira Sans" pitchFamily="34" charset="-120"/>
              </a:rPr>
              <a:t>. The </a:t>
            </a:r>
            <a:r>
              <a:rPr lang="en-US" sz="1100" dirty="0">
                <a:solidFill>
                  <a:srgbClr val="DAD1E6"/>
                </a:solidFill>
                <a:highlight>
                  <a:srgbClr val="31233E"/>
                </a:highlight>
                <a:latin typeface="Consolas" pitchFamily="34" charset="0"/>
                <a:ea typeface="Consolas" pitchFamily="34" charset="-122"/>
                <a:cs typeface="Consolas" pitchFamily="34" charset="-120"/>
              </a:rPr>
              <a:t>-u</a:t>
            </a:r>
            <a:r>
              <a:rPr lang="en-US" sz="1100" dirty="0">
                <a:solidFill>
                  <a:srgbClr val="DAD1E6"/>
                </a:solidFill>
                <a:latin typeface="Fira Sans" pitchFamily="34" charset="0"/>
                <a:ea typeface="Fira Sans" pitchFamily="34" charset="-122"/>
                <a:cs typeface="Fira Sans" pitchFamily="34" charset="-120"/>
              </a:rPr>
              <a:t> sets an upstream tracking branch.</a:t>
            </a:r>
            <a:endParaRPr lang="en-US" sz="1100" dirty="0"/>
          </a:p>
        </p:txBody>
      </p:sp>
      <p:sp>
        <p:nvSpPr>
          <p:cNvPr id="17" name="Shape 10"/>
          <p:cNvSpPr/>
          <p:nvPr/>
        </p:nvSpPr>
        <p:spPr>
          <a:xfrm>
            <a:off x="496967" y="5034082"/>
            <a:ext cx="8150066" cy="1061561"/>
          </a:xfrm>
          <a:prstGeom prst="roundRect">
            <a:avLst>
              <a:gd name="adj" fmla="val 6891"/>
            </a:avLst>
          </a:prstGeom>
          <a:solidFill>
            <a:srgbClr val="241631"/>
          </a:solidFill>
          <a:ln/>
        </p:spPr>
      </p:sp>
      <p:pic>
        <p:nvPicPr>
          <p:cNvPr id="18" name="Image 5" descr="preencoded.png"/>
          <p:cNvPicPr>
            <a:picLocks noChangeAspect="1"/>
          </p:cNvPicPr>
          <p:nvPr/>
        </p:nvPicPr>
        <p:blipFill>
          <a:blip r:embed="rId4"/>
          <a:stretch>
            <a:fillRect/>
          </a:stretch>
        </p:blipFill>
        <p:spPr>
          <a:xfrm>
            <a:off x="496967" y="5018842"/>
            <a:ext cx="8150066" cy="60960"/>
          </a:xfrm>
          <a:prstGeom prst="rect">
            <a:avLst/>
          </a:prstGeom>
        </p:spPr>
      </p:pic>
      <p:pic>
        <p:nvPicPr>
          <p:cNvPr id="19" name="Image 6" descr="preencoded.png"/>
          <p:cNvPicPr>
            <a:picLocks noChangeAspect="1"/>
          </p:cNvPicPr>
          <p:nvPr/>
        </p:nvPicPr>
        <p:blipFill>
          <a:blip r:embed="rId5"/>
          <a:stretch>
            <a:fillRect/>
          </a:stretch>
        </p:blipFill>
        <p:spPr>
          <a:xfrm>
            <a:off x="4358997" y="4821079"/>
            <a:ext cx="426006" cy="426006"/>
          </a:xfrm>
          <a:prstGeom prst="rect">
            <a:avLst/>
          </a:prstGeom>
        </p:spPr>
      </p:pic>
      <p:sp>
        <p:nvSpPr>
          <p:cNvPr id="20" name="Text 11"/>
          <p:cNvSpPr/>
          <p:nvPr/>
        </p:nvSpPr>
        <p:spPr>
          <a:xfrm>
            <a:off x="4486751" y="4927521"/>
            <a:ext cx="170378" cy="213003"/>
          </a:xfrm>
          <a:prstGeom prst="rect">
            <a:avLst/>
          </a:prstGeom>
          <a:noFill/>
          <a:ln/>
        </p:spPr>
        <p:txBody>
          <a:bodyPr wrap="none" lIns="0" tIns="0" rIns="0" bIns="0" rtlCol="0" anchor="t"/>
          <a:lstStyle/>
          <a:p>
            <a:pPr marL="0" indent="0" algn="l">
              <a:lnSpc>
                <a:spcPts val="2100"/>
              </a:lnSpc>
              <a:buNone/>
            </a:pPr>
            <a:r>
              <a:rPr lang="en-US" sz="1300" b="1" dirty="0">
                <a:solidFill>
                  <a:srgbClr val="000000"/>
                </a:solidFill>
                <a:latin typeface="Inconsolata Bold" pitchFamily="34" charset="0"/>
                <a:ea typeface="Inconsolata Bold" pitchFamily="34" charset="-122"/>
                <a:cs typeface="Inconsolata Bold" pitchFamily="34" charset="-120"/>
              </a:rPr>
              <a:t>3</a:t>
            </a:r>
            <a:endParaRPr lang="en-US" sz="1300" dirty="0"/>
          </a:p>
        </p:txBody>
      </p:sp>
      <p:sp>
        <p:nvSpPr>
          <p:cNvPr id="21" name="Text 12"/>
          <p:cNvSpPr/>
          <p:nvPr/>
        </p:nvSpPr>
        <p:spPr>
          <a:xfrm>
            <a:off x="654129" y="5389126"/>
            <a:ext cx="2128957" cy="221813"/>
          </a:xfrm>
          <a:prstGeom prst="rect">
            <a:avLst/>
          </a:prstGeom>
          <a:noFill/>
          <a:ln/>
        </p:spPr>
        <p:txBody>
          <a:bodyPr wrap="none" lIns="0" tIns="0" rIns="0" bIns="0" rtlCol="0" anchor="t"/>
          <a:lstStyle/>
          <a:p>
            <a:pPr marL="0" indent="0" algn="l">
              <a:lnSpc>
                <a:spcPts val="1700"/>
              </a:lnSpc>
              <a:buNone/>
            </a:pPr>
            <a:r>
              <a:rPr lang="en-US" sz="1350" b="1" dirty="0">
                <a:solidFill>
                  <a:srgbClr val="DAD1E6"/>
                </a:solidFill>
                <a:latin typeface="Inconsolata Bold" pitchFamily="34" charset="0"/>
                <a:ea typeface="Inconsolata Bold" pitchFamily="34" charset="-122"/>
                <a:cs typeface="Inconsolata Bold" pitchFamily="34" charset="-120"/>
              </a:rPr>
              <a:t>Pull Updates from Remote</a:t>
            </a:r>
            <a:endParaRPr lang="en-US" sz="1350" dirty="0"/>
          </a:p>
        </p:txBody>
      </p:sp>
      <p:sp>
        <p:nvSpPr>
          <p:cNvPr id="22" name="Text 13"/>
          <p:cNvSpPr/>
          <p:nvPr/>
        </p:nvSpPr>
        <p:spPr>
          <a:xfrm>
            <a:off x="654129" y="5696069"/>
            <a:ext cx="7835741" cy="242411"/>
          </a:xfrm>
          <a:prstGeom prst="rect">
            <a:avLst/>
          </a:prstGeom>
          <a:noFill/>
          <a:ln/>
        </p:spPr>
        <p:txBody>
          <a:bodyPr wrap="none" lIns="0" tIns="0" rIns="0" bIns="0" rtlCol="0" anchor="t"/>
          <a:lstStyle/>
          <a:p>
            <a:pPr marL="0" indent="0" algn="l">
              <a:lnSpc>
                <a:spcPts val="1750"/>
              </a:lnSpc>
              <a:buNone/>
            </a:pPr>
            <a:r>
              <a:rPr lang="en-US" sz="1100" dirty="0">
                <a:solidFill>
                  <a:srgbClr val="DAD1E6"/>
                </a:solidFill>
                <a:latin typeface="Fira Sans" pitchFamily="34" charset="0"/>
                <a:ea typeface="Fira Sans" pitchFamily="34" charset="-122"/>
                <a:cs typeface="Fira Sans" pitchFamily="34" charset="-120"/>
              </a:rPr>
              <a:t>Download and integrate changes from the remote repository into your local branch using </a:t>
            </a:r>
            <a:r>
              <a:rPr lang="en-US" sz="1100" dirty="0">
                <a:solidFill>
                  <a:srgbClr val="DAD1E6"/>
                </a:solidFill>
                <a:highlight>
                  <a:srgbClr val="31233E"/>
                </a:highlight>
                <a:latin typeface="Consolas" pitchFamily="34" charset="0"/>
                <a:ea typeface="Consolas" pitchFamily="34" charset="-122"/>
                <a:cs typeface="Consolas" pitchFamily="34" charset="-120"/>
              </a:rPr>
              <a:t>git pull</a:t>
            </a:r>
            <a:r>
              <a:rPr lang="en-US" sz="1100" dirty="0">
                <a:solidFill>
                  <a:srgbClr val="DAD1E6"/>
                </a:solidFill>
                <a:latin typeface="Fira Sans" pitchFamily="34" charset="0"/>
                <a:ea typeface="Fira Sans" pitchFamily="34" charset="-122"/>
                <a:cs typeface="Fira Sans" pitchFamily="34" charset="-120"/>
              </a:rPr>
              <a:t>.</a:t>
            </a:r>
            <a:endParaRPr lang="en-US" sz="1100" dirty="0"/>
          </a:p>
        </p:txBody>
      </p:sp>
      <p:sp>
        <p:nvSpPr>
          <p:cNvPr id="23" name="Shape 14"/>
          <p:cNvSpPr/>
          <p:nvPr/>
        </p:nvSpPr>
        <p:spPr>
          <a:xfrm>
            <a:off x="496967" y="6450568"/>
            <a:ext cx="8150066" cy="1061561"/>
          </a:xfrm>
          <a:prstGeom prst="roundRect">
            <a:avLst>
              <a:gd name="adj" fmla="val 6891"/>
            </a:avLst>
          </a:prstGeom>
          <a:solidFill>
            <a:srgbClr val="241631"/>
          </a:solidFill>
          <a:ln/>
        </p:spPr>
      </p:sp>
      <p:pic>
        <p:nvPicPr>
          <p:cNvPr id="24" name="Image 7" descr="preencoded.png"/>
          <p:cNvPicPr>
            <a:picLocks noChangeAspect="1"/>
          </p:cNvPicPr>
          <p:nvPr/>
        </p:nvPicPr>
        <p:blipFill>
          <a:blip r:embed="rId4"/>
          <a:stretch>
            <a:fillRect/>
          </a:stretch>
        </p:blipFill>
        <p:spPr>
          <a:xfrm>
            <a:off x="496967" y="6435328"/>
            <a:ext cx="8150066" cy="60960"/>
          </a:xfrm>
          <a:prstGeom prst="rect">
            <a:avLst/>
          </a:prstGeom>
        </p:spPr>
      </p:pic>
      <p:pic>
        <p:nvPicPr>
          <p:cNvPr id="25" name="Image 8" descr="preencoded.png"/>
          <p:cNvPicPr>
            <a:picLocks noChangeAspect="1"/>
          </p:cNvPicPr>
          <p:nvPr/>
        </p:nvPicPr>
        <p:blipFill>
          <a:blip r:embed="rId5"/>
          <a:stretch>
            <a:fillRect/>
          </a:stretch>
        </p:blipFill>
        <p:spPr>
          <a:xfrm>
            <a:off x="4358997" y="6237565"/>
            <a:ext cx="426006" cy="426006"/>
          </a:xfrm>
          <a:prstGeom prst="rect">
            <a:avLst/>
          </a:prstGeom>
        </p:spPr>
      </p:pic>
      <p:sp>
        <p:nvSpPr>
          <p:cNvPr id="26" name="Text 15"/>
          <p:cNvSpPr/>
          <p:nvPr/>
        </p:nvSpPr>
        <p:spPr>
          <a:xfrm>
            <a:off x="4486751" y="6344007"/>
            <a:ext cx="170378" cy="213003"/>
          </a:xfrm>
          <a:prstGeom prst="rect">
            <a:avLst/>
          </a:prstGeom>
          <a:noFill/>
          <a:ln/>
        </p:spPr>
        <p:txBody>
          <a:bodyPr wrap="none" lIns="0" tIns="0" rIns="0" bIns="0" rtlCol="0" anchor="t"/>
          <a:lstStyle/>
          <a:p>
            <a:pPr marL="0" indent="0" algn="l">
              <a:lnSpc>
                <a:spcPts val="2100"/>
              </a:lnSpc>
              <a:buNone/>
            </a:pPr>
            <a:r>
              <a:rPr lang="en-US" sz="1300" b="1" dirty="0">
                <a:solidFill>
                  <a:srgbClr val="000000"/>
                </a:solidFill>
                <a:latin typeface="Inconsolata Bold" pitchFamily="34" charset="0"/>
                <a:ea typeface="Inconsolata Bold" pitchFamily="34" charset="-122"/>
                <a:cs typeface="Inconsolata Bold" pitchFamily="34" charset="-120"/>
              </a:rPr>
              <a:t>4</a:t>
            </a:r>
            <a:endParaRPr lang="en-US" sz="1300" dirty="0"/>
          </a:p>
        </p:txBody>
      </p:sp>
      <p:sp>
        <p:nvSpPr>
          <p:cNvPr id="27" name="Text 16"/>
          <p:cNvSpPr/>
          <p:nvPr/>
        </p:nvSpPr>
        <p:spPr>
          <a:xfrm>
            <a:off x="654129" y="6805613"/>
            <a:ext cx="2306360" cy="221813"/>
          </a:xfrm>
          <a:prstGeom prst="rect">
            <a:avLst/>
          </a:prstGeom>
          <a:noFill/>
          <a:ln/>
        </p:spPr>
        <p:txBody>
          <a:bodyPr wrap="none" lIns="0" tIns="0" rIns="0" bIns="0" rtlCol="0" anchor="t"/>
          <a:lstStyle/>
          <a:p>
            <a:pPr marL="0" indent="0" algn="l">
              <a:lnSpc>
                <a:spcPts val="1700"/>
              </a:lnSpc>
              <a:buNone/>
            </a:pPr>
            <a:r>
              <a:rPr lang="en-US" sz="1350" b="1" dirty="0">
                <a:solidFill>
                  <a:srgbClr val="DAD1E6"/>
                </a:solidFill>
                <a:latin typeface="Inconsolata Bold" pitchFamily="34" charset="0"/>
                <a:ea typeface="Inconsolata Bold" pitchFamily="34" charset="-122"/>
                <a:cs typeface="Inconsolata Bold" pitchFamily="34" charset="-120"/>
              </a:rPr>
              <a:t>Clone an Entire Repository</a:t>
            </a:r>
            <a:endParaRPr lang="en-US" sz="1350" dirty="0"/>
          </a:p>
        </p:txBody>
      </p:sp>
      <p:sp>
        <p:nvSpPr>
          <p:cNvPr id="28" name="Text 17"/>
          <p:cNvSpPr/>
          <p:nvPr/>
        </p:nvSpPr>
        <p:spPr>
          <a:xfrm>
            <a:off x="654129" y="7112556"/>
            <a:ext cx="7835741" cy="242411"/>
          </a:xfrm>
          <a:prstGeom prst="rect">
            <a:avLst/>
          </a:prstGeom>
          <a:noFill/>
          <a:ln/>
        </p:spPr>
        <p:txBody>
          <a:bodyPr wrap="none" lIns="0" tIns="0" rIns="0" bIns="0" rtlCol="0" anchor="t"/>
          <a:lstStyle/>
          <a:p>
            <a:pPr marL="0" indent="0" algn="l">
              <a:lnSpc>
                <a:spcPts val="1750"/>
              </a:lnSpc>
              <a:buNone/>
            </a:pPr>
            <a:r>
              <a:rPr lang="en-US" sz="1100" dirty="0">
                <a:solidFill>
                  <a:srgbClr val="DAD1E6"/>
                </a:solidFill>
                <a:latin typeface="Fira Sans" pitchFamily="34" charset="0"/>
                <a:ea typeface="Fira Sans" pitchFamily="34" charset="-122"/>
                <a:cs typeface="Fira Sans" pitchFamily="34" charset="-120"/>
              </a:rPr>
              <a:t>To start working on an existing project hosted on GitHub, use </a:t>
            </a:r>
            <a:r>
              <a:rPr lang="en-US" sz="1100" dirty="0">
                <a:solidFill>
                  <a:srgbClr val="DAD1E6"/>
                </a:solidFill>
                <a:highlight>
                  <a:srgbClr val="31233E"/>
                </a:highlight>
                <a:latin typeface="Consolas" pitchFamily="34" charset="0"/>
                <a:ea typeface="Consolas" pitchFamily="34" charset="-122"/>
                <a:cs typeface="Consolas" pitchFamily="34" charset="-120"/>
              </a:rPr>
              <a:t>git clone [url]</a:t>
            </a:r>
            <a:r>
              <a:rPr lang="en-US" sz="1100" dirty="0">
                <a:solidFill>
                  <a:srgbClr val="DAD1E6"/>
                </a:solidFill>
                <a:latin typeface="Fira Sans" pitchFamily="34" charset="0"/>
                <a:ea typeface="Fira Sans" pitchFamily="34" charset="-122"/>
                <a:cs typeface="Fira Sans" pitchFamily="34" charset="-120"/>
              </a:rPr>
              <a:t> to download a full copy.</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5438" y="555188"/>
            <a:ext cx="7376160" cy="576263"/>
          </a:xfrm>
          <a:prstGeom prst="rect">
            <a:avLst/>
          </a:prstGeom>
          <a:noFill/>
          <a:ln/>
        </p:spPr>
        <p:txBody>
          <a:bodyPr wrap="none" lIns="0" tIns="0" rIns="0" bIns="0" rtlCol="0" anchor="t"/>
          <a:lstStyle/>
          <a:p>
            <a:pPr marL="0" indent="0" algn="l">
              <a:lnSpc>
                <a:spcPts val="4500"/>
              </a:lnSpc>
              <a:buNone/>
            </a:pPr>
            <a:r>
              <a:rPr lang="en-US" sz="3600" b="1" dirty="0">
                <a:solidFill>
                  <a:srgbClr val="F94CAF"/>
                </a:solidFill>
                <a:latin typeface="Inconsolata Bold" pitchFamily="34" charset="0"/>
                <a:ea typeface="Inconsolata Bold" pitchFamily="34" charset="-122"/>
                <a:cs typeface="Inconsolata Bold" pitchFamily="34" charset="-120"/>
              </a:rPr>
              <a:t>Handy Git Commands for Daily Use</a:t>
            </a:r>
            <a:endParaRPr lang="en-US" sz="3600" dirty="0"/>
          </a:p>
        </p:txBody>
      </p:sp>
      <p:sp>
        <p:nvSpPr>
          <p:cNvPr id="4" name="Text 1"/>
          <p:cNvSpPr/>
          <p:nvPr/>
        </p:nvSpPr>
        <p:spPr>
          <a:xfrm>
            <a:off x="645438" y="1408033"/>
            <a:ext cx="7853124" cy="590074"/>
          </a:xfrm>
          <a:prstGeom prst="rect">
            <a:avLst/>
          </a:prstGeom>
          <a:noFill/>
          <a:ln/>
        </p:spPr>
        <p:txBody>
          <a:bodyPr wrap="square" lIns="0" tIns="0" rIns="0" bIns="0" rtlCol="0" anchor="t"/>
          <a:lstStyle/>
          <a:p>
            <a:pPr marL="0" indent="0" algn="l">
              <a:lnSpc>
                <a:spcPts val="2300"/>
              </a:lnSpc>
              <a:buNone/>
            </a:pPr>
            <a:r>
              <a:rPr lang="en-US" sz="1450" dirty="0">
                <a:solidFill>
                  <a:srgbClr val="DAD1E6"/>
                </a:solidFill>
                <a:latin typeface="Fira Sans" pitchFamily="34" charset="0"/>
                <a:ea typeface="Fira Sans" pitchFamily="34" charset="-122"/>
                <a:cs typeface="Fira Sans" pitchFamily="34" charset="-120"/>
              </a:rPr>
              <a:t>These commands are invaluable for managing your codebase efficiently, troubleshooting, and maintaining a clean project history.</a:t>
            </a:r>
            <a:endParaRPr lang="en-US" sz="1450" dirty="0"/>
          </a:p>
        </p:txBody>
      </p:sp>
      <p:sp>
        <p:nvSpPr>
          <p:cNvPr id="5" name="Shape 2"/>
          <p:cNvSpPr/>
          <p:nvPr/>
        </p:nvSpPr>
        <p:spPr>
          <a:xfrm>
            <a:off x="645438" y="2205514"/>
            <a:ext cx="7853124" cy="1372672"/>
          </a:xfrm>
          <a:prstGeom prst="roundRect">
            <a:avLst>
              <a:gd name="adj" fmla="val 32243"/>
            </a:avLst>
          </a:prstGeom>
          <a:solidFill>
            <a:srgbClr val="433550"/>
          </a:solidFill>
          <a:ln/>
        </p:spPr>
      </p:sp>
      <p:sp>
        <p:nvSpPr>
          <p:cNvPr id="6" name="Text 3"/>
          <p:cNvSpPr/>
          <p:nvPr/>
        </p:nvSpPr>
        <p:spPr>
          <a:xfrm>
            <a:off x="829747" y="2389823"/>
            <a:ext cx="2305169" cy="303371"/>
          </a:xfrm>
          <a:prstGeom prst="rect">
            <a:avLst/>
          </a:prstGeom>
          <a:noFill/>
          <a:ln/>
        </p:spPr>
        <p:txBody>
          <a:bodyPr wrap="none" lIns="0" tIns="0" rIns="0" bIns="0" rtlCol="0" anchor="t"/>
          <a:lstStyle/>
          <a:p>
            <a:pPr marL="0" indent="0" algn="l">
              <a:lnSpc>
                <a:spcPts val="2250"/>
              </a:lnSpc>
              <a:buNone/>
            </a:pPr>
            <a:r>
              <a:rPr lang="en-US" sz="1800" b="1" dirty="0">
                <a:solidFill>
                  <a:srgbClr val="DAD1E6"/>
                </a:solidFill>
                <a:highlight>
                  <a:srgbClr val="31233E"/>
                </a:highlight>
                <a:latin typeface="Consolas" pitchFamily="34" charset="0"/>
                <a:ea typeface="Consolas" pitchFamily="34" charset="-122"/>
                <a:cs typeface="Consolas" pitchFamily="34" charset="-120"/>
              </a:rPr>
              <a:t>git diff</a:t>
            </a:r>
            <a:endParaRPr lang="en-US" sz="1800" dirty="0"/>
          </a:p>
        </p:txBody>
      </p:sp>
      <p:sp>
        <p:nvSpPr>
          <p:cNvPr id="7" name="Text 4"/>
          <p:cNvSpPr/>
          <p:nvPr/>
        </p:nvSpPr>
        <p:spPr>
          <a:xfrm>
            <a:off x="829747" y="2803803"/>
            <a:ext cx="7484507" cy="590074"/>
          </a:xfrm>
          <a:prstGeom prst="rect">
            <a:avLst/>
          </a:prstGeom>
          <a:noFill/>
          <a:ln/>
        </p:spPr>
        <p:txBody>
          <a:bodyPr wrap="square" lIns="0" tIns="0" rIns="0" bIns="0" rtlCol="0" anchor="t"/>
          <a:lstStyle/>
          <a:p>
            <a:pPr marL="0" indent="0" algn="l">
              <a:lnSpc>
                <a:spcPts val="2300"/>
              </a:lnSpc>
              <a:buNone/>
            </a:pPr>
            <a:r>
              <a:rPr lang="en-US" sz="1450" dirty="0">
                <a:solidFill>
                  <a:srgbClr val="DAD1E6"/>
                </a:solidFill>
                <a:latin typeface="Fira Sans" pitchFamily="34" charset="0"/>
                <a:ea typeface="Fira Sans" pitchFamily="34" charset="-122"/>
                <a:cs typeface="Fira Sans" pitchFamily="34" charset="-120"/>
              </a:rPr>
              <a:t>Shows differences between your working directory and the staging area (unstaged changes).</a:t>
            </a:r>
            <a:endParaRPr lang="en-US" sz="1450" dirty="0"/>
          </a:p>
        </p:txBody>
      </p:sp>
      <p:sp>
        <p:nvSpPr>
          <p:cNvPr id="8" name="Shape 5"/>
          <p:cNvSpPr/>
          <p:nvPr/>
        </p:nvSpPr>
        <p:spPr>
          <a:xfrm>
            <a:off x="645438" y="3762494"/>
            <a:ext cx="7853124" cy="1085255"/>
          </a:xfrm>
          <a:prstGeom prst="roundRect">
            <a:avLst>
              <a:gd name="adj" fmla="val 40783"/>
            </a:avLst>
          </a:prstGeom>
          <a:solidFill>
            <a:srgbClr val="433550"/>
          </a:solidFill>
          <a:ln/>
        </p:spPr>
      </p:sp>
      <p:sp>
        <p:nvSpPr>
          <p:cNvPr id="9" name="Text 6"/>
          <p:cNvSpPr/>
          <p:nvPr/>
        </p:nvSpPr>
        <p:spPr>
          <a:xfrm>
            <a:off x="829747" y="3946803"/>
            <a:ext cx="4086106" cy="303371"/>
          </a:xfrm>
          <a:prstGeom prst="rect">
            <a:avLst/>
          </a:prstGeom>
          <a:noFill/>
          <a:ln/>
        </p:spPr>
        <p:txBody>
          <a:bodyPr wrap="none" lIns="0" tIns="0" rIns="0" bIns="0" rtlCol="0" anchor="t"/>
          <a:lstStyle/>
          <a:p>
            <a:pPr marL="0" indent="0" algn="l">
              <a:lnSpc>
                <a:spcPts val="2250"/>
              </a:lnSpc>
              <a:buNone/>
            </a:pPr>
            <a:r>
              <a:rPr lang="en-US" sz="1800" b="1" dirty="0">
                <a:solidFill>
                  <a:srgbClr val="DAD1E6"/>
                </a:solidFill>
                <a:highlight>
                  <a:srgbClr val="31233E"/>
                </a:highlight>
                <a:latin typeface="Consolas" pitchFamily="34" charset="0"/>
                <a:ea typeface="Consolas" pitchFamily="34" charset="-122"/>
                <a:cs typeface="Consolas" pitchFamily="34" charset="-120"/>
              </a:rPr>
              <a:t>git reset [file]</a:t>
            </a:r>
            <a:r>
              <a:rPr lang="en-US" sz="1800" b="1" dirty="0">
                <a:solidFill>
                  <a:srgbClr val="DAD1E6"/>
                </a:solidFill>
                <a:latin typeface="Inconsolata Bold" pitchFamily="34" charset="0"/>
                <a:ea typeface="Inconsolata Bold" pitchFamily="34" charset="-122"/>
                <a:cs typeface="Inconsolata Bold" pitchFamily="34" charset="-120"/>
              </a:rPr>
              <a:t> / </a:t>
            </a:r>
            <a:r>
              <a:rPr lang="en-US" sz="1800" b="1" dirty="0">
                <a:solidFill>
                  <a:srgbClr val="DAD1E6"/>
                </a:solidFill>
                <a:highlight>
                  <a:srgbClr val="31233E"/>
                </a:highlight>
                <a:latin typeface="Consolas" pitchFamily="34" charset="0"/>
                <a:ea typeface="Consolas" pitchFamily="34" charset="-122"/>
                <a:cs typeface="Consolas" pitchFamily="34" charset="-120"/>
              </a:rPr>
              <a:t>git checkout -- [file]</a:t>
            </a:r>
            <a:endParaRPr lang="en-US" sz="1800" dirty="0"/>
          </a:p>
        </p:txBody>
      </p:sp>
      <p:sp>
        <p:nvSpPr>
          <p:cNvPr id="10" name="Text 7"/>
          <p:cNvSpPr/>
          <p:nvPr/>
        </p:nvSpPr>
        <p:spPr>
          <a:xfrm>
            <a:off x="829747" y="4360783"/>
            <a:ext cx="7484507" cy="302657"/>
          </a:xfrm>
          <a:prstGeom prst="rect">
            <a:avLst/>
          </a:prstGeom>
          <a:noFill/>
          <a:ln/>
        </p:spPr>
        <p:txBody>
          <a:bodyPr wrap="none" lIns="0" tIns="0" rIns="0" bIns="0" rtlCol="0" anchor="t"/>
          <a:lstStyle/>
          <a:p>
            <a:pPr marL="0" indent="0" algn="l">
              <a:lnSpc>
                <a:spcPts val="2300"/>
              </a:lnSpc>
              <a:buNone/>
            </a:pPr>
            <a:r>
              <a:rPr lang="en-US" sz="1450" dirty="0">
                <a:solidFill>
                  <a:srgbClr val="DAD1E6"/>
                </a:solidFill>
                <a:highlight>
                  <a:srgbClr val="31233E"/>
                </a:highlight>
                <a:latin typeface="Consolas" pitchFamily="34" charset="0"/>
                <a:ea typeface="Consolas" pitchFamily="34" charset="-122"/>
                <a:cs typeface="Consolas" pitchFamily="34" charset="-120"/>
              </a:rPr>
              <a:t>reset</a:t>
            </a:r>
            <a:r>
              <a:rPr lang="en-US" sz="1450" dirty="0">
                <a:solidFill>
                  <a:srgbClr val="DAD1E6"/>
                </a:solidFill>
                <a:latin typeface="Fira Sans" pitchFamily="34" charset="0"/>
                <a:ea typeface="Fira Sans" pitchFamily="34" charset="-122"/>
                <a:cs typeface="Fira Sans" pitchFamily="34" charset="-120"/>
              </a:rPr>
              <a:t> unstages changes; </a:t>
            </a:r>
            <a:r>
              <a:rPr lang="en-US" sz="1450" dirty="0">
                <a:solidFill>
                  <a:srgbClr val="DAD1E6"/>
                </a:solidFill>
                <a:highlight>
                  <a:srgbClr val="31233E"/>
                </a:highlight>
                <a:latin typeface="Consolas" pitchFamily="34" charset="0"/>
                <a:ea typeface="Consolas" pitchFamily="34" charset="-122"/>
                <a:cs typeface="Consolas" pitchFamily="34" charset="-120"/>
              </a:rPr>
              <a:t>checkout</a:t>
            </a:r>
            <a:r>
              <a:rPr lang="en-US" sz="1450" dirty="0">
                <a:solidFill>
                  <a:srgbClr val="DAD1E6"/>
                </a:solidFill>
                <a:latin typeface="Fira Sans" pitchFamily="34" charset="0"/>
                <a:ea typeface="Fira Sans" pitchFamily="34" charset="-122"/>
                <a:cs typeface="Fira Sans" pitchFamily="34" charset="-120"/>
              </a:rPr>
              <a:t> discards local modifications in your working directory.</a:t>
            </a:r>
            <a:endParaRPr lang="en-US" sz="1450" dirty="0"/>
          </a:p>
        </p:txBody>
      </p:sp>
      <p:sp>
        <p:nvSpPr>
          <p:cNvPr id="11" name="Shape 8"/>
          <p:cNvSpPr/>
          <p:nvPr/>
        </p:nvSpPr>
        <p:spPr>
          <a:xfrm>
            <a:off x="645438" y="5032058"/>
            <a:ext cx="7853124" cy="1372672"/>
          </a:xfrm>
          <a:prstGeom prst="roundRect">
            <a:avLst>
              <a:gd name="adj" fmla="val 32243"/>
            </a:avLst>
          </a:prstGeom>
          <a:solidFill>
            <a:srgbClr val="433550"/>
          </a:solidFill>
          <a:ln/>
        </p:spPr>
      </p:sp>
      <p:sp>
        <p:nvSpPr>
          <p:cNvPr id="12" name="Text 9"/>
          <p:cNvSpPr/>
          <p:nvPr/>
        </p:nvSpPr>
        <p:spPr>
          <a:xfrm>
            <a:off x="829747" y="5216366"/>
            <a:ext cx="2305169" cy="303371"/>
          </a:xfrm>
          <a:prstGeom prst="rect">
            <a:avLst/>
          </a:prstGeom>
          <a:noFill/>
          <a:ln/>
        </p:spPr>
        <p:txBody>
          <a:bodyPr wrap="none" lIns="0" tIns="0" rIns="0" bIns="0" rtlCol="0" anchor="t"/>
          <a:lstStyle/>
          <a:p>
            <a:pPr marL="0" indent="0" algn="l">
              <a:lnSpc>
                <a:spcPts val="2250"/>
              </a:lnSpc>
              <a:buNone/>
            </a:pPr>
            <a:r>
              <a:rPr lang="en-US" sz="1800" b="1" dirty="0">
                <a:solidFill>
                  <a:srgbClr val="DAD1E6"/>
                </a:solidFill>
                <a:highlight>
                  <a:srgbClr val="31233E"/>
                </a:highlight>
                <a:latin typeface="Consolas" pitchFamily="34" charset="0"/>
                <a:ea typeface="Consolas" pitchFamily="34" charset="-122"/>
                <a:cs typeface="Consolas" pitchFamily="34" charset="-120"/>
              </a:rPr>
              <a:t>git rm [file]</a:t>
            </a:r>
            <a:endParaRPr lang="en-US" sz="1800" dirty="0"/>
          </a:p>
        </p:txBody>
      </p:sp>
      <p:sp>
        <p:nvSpPr>
          <p:cNvPr id="13" name="Text 10"/>
          <p:cNvSpPr/>
          <p:nvPr/>
        </p:nvSpPr>
        <p:spPr>
          <a:xfrm>
            <a:off x="829747" y="5630347"/>
            <a:ext cx="7484507" cy="590074"/>
          </a:xfrm>
          <a:prstGeom prst="rect">
            <a:avLst/>
          </a:prstGeom>
          <a:noFill/>
          <a:ln/>
        </p:spPr>
        <p:txBody>
          <a:bodyPr wrap="square" lIns="0" tIns="0" rIns="0" bIns="0" rtlCol="0" anchor="t"/>
          <a:lstStyle/>
          <a:p>
            <a:pPr marL="0" indent="0" algn="l">
              <a:lnSpc>
                <a:spcPts val="2300"/>
              </a:lnSpc>
              <a:buNone/>
            </a:pPr>
            <a:r>
              <a:rPr lang="en-US" sz="1450" dirty="0">
                <a:solidFill>
                  <a:srgbClr val="DAD1E6"/>
                </a:solidFill>
                <a:latin typeface="Fira Sans" pitchFamily="34" charset="0"/>
                <a:ea typeface="Fira Sans" pitchFamily="34" charset="-122"/>
                <a:cs typeface="Fira Sans" pitchFamily="34" charset="-120"/>
              </a:rPr>
              <a:t>Removes a file from both your working directory and the staging area, preparing it for a commit.</a:t>
            </a:r>
            <a:endParaRPr lang="en-US" sz="1450" dirty="0"/>
          </a:p>
        </p:txBody>
      </p:sp>
      <p:sp>
        <p:nvSpPr>
          <p:cNvPr id="14" name="Shape 11"/>
          <p:cNvSpPr/>
          <p:nvPr/>
        </p:nvSpPr>
        <p:spPr>
          <a:xfrm>
            <a:off x="645438" y="6589038"/>
            <a:ext cx="7853124" cy="1085255"/>
          </a:xfrm>
          <a:prstGeom prst="roundRect">
            <a:avLst>
              <a:gd name="adj" fmla="val 40783"/>
            </a:avLst>
          </a:prstGeom>
          <a:solidFill>
            <a:srgbClr val="433550"/>
          </a:solidFill>
          <a:ln/>
        </p:spPr>
      </p:sp>
      <p:sp>
        <p:nvSpPr>
          <p:cNvPr id="15" name="Text 12"/>
          <p:cNvSpPr/>
          <p:nvPr/>
        </p:nvSpPr>
        <p:spPr>
          <a:xfrm>
            <a:off x="829747" y="6773347"/>
            <a:ext cx="2801183" cy="303371"/>
          </a:xfrm>
          <a:prstGeom prst="rect">
            <a:avLst/>
          </a:prstGeom>
          <a:noFill/>
          <a:ln/>
        </p:spPr>
        <p:txBody>
          <a:bodyPr wrap="none" lIns="0" tIns="0" rIns="0" bIns="0" rtlCol="0" anchor="t"/>
          <a:lstStyle/>
          <a:p>
            <a:pPr marL="0" indent="0" algn="l">
              <a:lnSpc>
                <a:spcPts val="2250"/>
              </a:lnSpc>
              <a:buNone/>
            </a:pPr>
            <a:r>
              <a:rPr lang="en-US" sz="1800" b="1" dirty="0">
                <a:solidFill>
                  <a:srgbClr val="DAD1E6"/>
                </a:solidFill>
                <a:highlight>
                  <a:srgbClr val="31233E"/>
                </a:highlight>
                <a:latin typeface="Consolas" pitchFamily="34" charset="0"/>
                <a:ea typeface="Consolas" pitchFamily="34" charset="-122"/>
                <a:cs typeface="Consolas" pitchFamily="34" charset="-120"/>
              </a:rPr>
              <a:t>git stash</a:t>
            </a:r>
            <a:r>
              <a:rPr lang="en-US" sz="1800" b="1" dirty="0">
                <a:solidFill>
                  <a:srgbClr val="DAD1E6"/>
                </a:solidFill>
                <a:latin typeface="Inconsolata Bold" pitchFamily="34" charset="0"/>
                <a:ea typeface="Inconsolata Bold" pitchFamily="34" charset="-122"/>
                <a:cs typeface="Inconsolata Bold" pitchFamily="34" charset="-120"/>
              </a:rPr>
              <a:t> / </a:t>
            </a:r>
            <a:r>
              <a:rPr lang="en-US" sz="1800" b="1" dirty="0">
                <a:solidFill>
                  <a:srgbClr val="DAD1E6"/>
                </a:solidFill>
                <a:highlight>
                  <a:srgbClr val="31233E"/>
                </a:highlight>
                <a:latin typeface="Consolas" pitchFamily="34" charset="0"/>
                <a:ea typeface="Consolas" pitchFamily="34" charset="-122"/>
                <a:cs typeface="Consolas" pitchFamily="34" charset="-120"/>
              </a:rPr>
              <a:t>git stash pop</a:t>
            </a:r>
            <a:endParaRPr lang="en-US" sz="1800" dirty="0"/>
          </a:p>
        </p:txBody>
      </p:sp>
      <p:sp>
        <p:nvSpPr>
          <p:cNvPr id="16" name="Text 13"/>
          <p:cNvSpPr/>
          <p:nvPr/>
        </p:nvSpPr>
        <p:spPr>
          <a:xfrm>
            <a:off x="829747" y="7187327"/>
            <a:ext cx="7484507" cy="302657"/>
          </a:xfrm>
          <a:prstGeom prst="rect">
            <a:avLst/>
          </a:prstGeom>
          <a:noFill/>
          <a:ln/>
        </p:spPr>
        <p:txBody>
          <a:bodyPr wrap="none" lIns="0" tIns="0" rIns="0" bIns="0" rtlCol="0" anchor="t"/>
          <a:lstStyle/>
          <a:p>
            <a:pPr marL="0" indent="0" algn="l">
              <a:lnSpc>
                <a:spcPts val="2300"/>
              </a:lnSpc>
              <a:buNone/>
            </a:pPr>
            <a:r>
              <a:rPr lang="en-US" sz="1450" dirty="0">
                <a:solidFill>
                  <a:srgbClr val="DAD1E6"/>
                </a:solidFill>
                <a:highlight>
                  <a:srgbClr val="31233E"/>
                </a:highlight>
                <a:latin typeface="Consolas" pitchFamily="34" charset="0"/>
                <a:ea typeface="Consolas" pitchFamily="34" charset="-122"/>
                <a:cs typeface="Consolas" pitchFamily="34" charset="-120"/>
              </a:rPr>
              <a:t>stash</a:t>
            </a:r>
            <a:r>
              <a:rPr lang="en-US" sz="1450" dirty="0">
                <a:solidFill>
                  <a:srgbClr val="DAD1E6"/>
                </a:solidFill>
                <a:latin typeface="Fira Sans" pitchFamily="34" charset="0"/>
                <a:ea typeface="Fira Sans" pitchFamily="34" charset="-122"/>
                <a:cs typeface="Fira Sans" pitchFamily="34" charset="-120"/>
              </a:rPr>
              <a:t> temporarily saves uncommitted changes; </a:t>
            </a:r>
            <a:r>
              <a:rPr lang="en-US" sz="1450" dirty="0">
                <a:solidFill>
                  <a:srgbClr val="DAD1E6"/>
                </a:solidFill>
                <a:highlight>
                  <a:srgbClr val="31233E"/>
                </a:highlight>
                <a:latin typeface="Consolas" pitchFamily="34" charset="0"/>
                <a:ea typeface="Consolas" pitchFamily="34" charset="-122"/>
                <a:cs typeface="Consolas" pitchFamily="34" charset="-120"/>
              </a:rPr>
              <a:t>pop</a:t>
            </a:r>
            <a:r>
              <a:rPr lang="en-US" sz="1450" dirty="0">
                <a:solidFill>
                  <a:srgbClr val="DAD1E6"/>
                </a:solidFill>
                <a:latin typeface="Fira Sans" pitchFamily="34" charset="0"/>
                <a:ea typeface="Fira Sans" pitchFamily="34" charset="-122"/>
                <a:cs typeface="Fira Sans" pitchFamily="34" charset="-120"/>
              </a:rPr>
              <a:t> reapplies them later.</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1110</Words>
  <Application>Microsoft Office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Inconsolata Bold</vt:lpstr>
      <vt:lpstr>Fira Sans</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Mrinal Raj</cp:lastModifiedBy>
  <cp:revision>2</cp:revision>
  <dcterms:created xsi:type="dcterms:W3CDTF">2025-12-17T03:15:12Z</dcterms:created>
  <dcterms:modified xsi:type="dcterms:W3CDTF">2025-12-17T03:37:07Z</dcterms:modified>
</cp:coreProperties>
</file>